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758" r:id="rId2"/>
    <p:sldId id="768" r:id="rId3"/>
    <p:sldId id="764" r:id="rId4"/>
    <p:sldId id="754" r:id="rId5"/>
    <p:sldId id="755" r:id="rId6"/>
    <p:sldId id="753" r:id="rId7"/>
    <p:sldId id="747" r:id="rId8"/>
    <p:sldId id="748" r:id="rId9"/>
    <p:sldId id="750" r:id="rId10"/>
    <p:sldId id="749" r:id="rId11"/>
    <p:sldId id="759" r:id="rId12"/>
    <p:sldId id="741" r:id="rId13"/>
    <p:sldId id="742" r:id="rId14"/>
    <p:sldId id="765" r:id="rId15"/>
    <p:sldId id="767" r:id="rId16"/>
    <p:sldId id="745" r:id="rId17"/>
    <p:sldId id="756" r:id="rId18"/>
    <p:sldId id="744" r:id="rId19"/>
    <p:sldId id="730" r:id="rId20"/>
    <p:sldId id="732" r:id="rId21"/>
    <p:sldId id="725" r:id="rId22"/>
    <p:sldId id="736" r:id="rId23"/>
    <p:sldId id="733" r:id="rId24"/>
    <p:sldId id="738" r:id="rId25"/>
    <p:sldId id="737" r:id="rId26"/>
    <p:sldId id="761" r:id="rId27"/>
    <p:sldId id="735" r:id="rId28"/>
    <p:sldId id="739" r:id="rId29"/>
    <p:sldId id="766" r:id="rId30"/>
    <p:sldId id="752" r:id="rId31"/>
    <p:sldId id="769" r:id="rId32"/>
    <p:sldId id="770" r:id="rId33"/>
  </p:sldIdLst>
  <p:sldSz cx="9144000" cy="6858000" type="screen4x3"/>
  <p:notesSz cx="9928225" cy="6797675"/>
  <p:defaultTextStyle>
    <a:defPPr>
      <a:defRPr lang="de-CH"/>
    </a:defPPr>
    <a:lvl1pPr algn="ctr" rtl="0" eaLnBrk="0" fontAlgn="base" hangingPunct="0">
      <a:spcBef>
        <a:spcPct val="0"/>
      </a:spcBef>
      <a:spcAft>
        <a:spcPct val="0"/>
      </a:spcAft>
      <a:defRPr sz="1200" kern="1200">
        <a:solidFill>
          <a:schemeClr val="tx1"/>
        </a:solidFill>
        <a:latin typeface="Arial" charset="0"/>
        <a:ea typeface="+mn-ea"/>
        <a:cs typeface="+mn-cs"/>
      </a:defRPr>
    </a:lvl1pPr>
    <a:lvl2pPr marL="457200" algn="ctr" rtl="0" eaLnBrk="0" fontAlgn="base" hangingPunct="0">
      <a:spcBef>
        <a:spcPct val="0"/>
      </a:spcBef>
      <a:spcAft>
        <a:spcPct val="0"/>
      </a:spcAft>
      <a:defRPr sz="1200" kern="1200">
        <a:solidFill>
          <a:schemeClr val="tx1"/>
        </a:solidFill>
        <a:latin typeface="Arial" charset="0"/>
        <a:ea typeface="+mn-ea"/>
        <a:cs typeface="+mn-cs"/>
      </a:defRPr>
    </a:lvl2pPr>
    <a:lvl3pPr marL="914400" algn="ctr" rtl="0" eaLnBrk="0" fontAlgn="base" hangingPunct="0">
      <a:spcBef>
        <a:spcPct val="0"/>
      </a:spcBef>
      <a:spcAft>
        <a:spcPct val="0"/>
      </a:spcAft>
      <a:defRPr sz="1200" kern="1200">
        <a:solidFill>
          <a:schemeClr val="tx1"/>
        </a:solidFill>
        <a:latin typeface="Arial" charset="0"/>
        <a:ea typeface="+mn-ea"/>
        <a:cs typeface="+mn-cs"/>
      </a:defRPr>
    </a:lvl3pPr>
    <a:lvl4pPr marL="1371600" algn="ctr" rtl="0" eaLnBrk="0" fontAlgn="base" hangingPunct="0">
      <a:spcBef>
        <a:spcPct val="0"/>
      </a:spcBef>
      <a:spcAft>
        <a:spcPct val="0"/>
      </a:spcAft>
      <a:defRPr sz="1200" kern="1200">
        <a:solidFill>
          <a:schemeClr val="tx1"/>
        </a:solidFill>
        <a:latin typeface="Arial" charset="0"/>
        <a:ea typeface="+mn-ea"/>
        <a:cs typeface="+mn-cs"/>
      </a:defRPr>
    </a:lvl4pPr>
    <a:lvl5pPr marL="1828800" algn="ctr"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20">
          <p15:clr>
            <a:srgbClr val="A4A3A4"/>
          </p15:clr>
        </p15:guide>
        <p15:guide id="2" orient="horz" pos="856">
          <p15:clr>
            <a:srgbClr val="A4A3A4"/>
          </p15:clr>
        </p15:guide>
        <p15:guide id="3" orient="horz" pos="3918">
          <p15:clr>
            <a:srgbClr val="A4A3A4"/>
          </p15:clr>
        </p15:guide>
        <p15:guide id="4" pos="782">
          <p15:clr>
            <a:srgbClr val="A4A3A4"/>
          </p15:clr>
        </p15:guide>
        <p15:guide id="5" pos="5545">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2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181E"/>
    <a:srgbClr val="008000"/>
    <a:srgbClr val="FF9933"/>
    <a:srgbClr val="66FF66"/>
    <a:srgbClr val="99FF66"/>
    <a:srgbClr val="009900"/>
    <a:srgbClr val="06B628"/>
    <a:srgbClr val="DA4314"/>
    <a:srgbClr val="D1F77B"/>
    <a:srgbClr val="F4C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5" autoAdjust="0"/>
    <p:restoredTop sz="94590" autoAdjust="0"/>
  </p:normalViewPr>
  <p:slideViewPr>
    <p:cSldViewPr>
      <p:cViewPr varScale="1">
        <p:scale>
          <a:sx n="109" d="100"/>
          <a:sy n="109" d="100"/>
        </p:scale>
        <p:origin x="702" y="102"/>
      </p:cViewPr>
      <p:guideLst>
        <p:guide orient="horz" pos="1820"/>
        <p:guide orient="horz" pos="856"/>
        <p:guide orient="horz" pos="3918"/>
        <p:guide pos="782"/>
        <p:guide pos="55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446"/>
    </p:cViewPr>
  </p:sorterViewPr>
  <p:notesViewPr>
    <p:cSldViewPr>
      <p:cViewPr varScale="1">
        <p:scale>
          <a:sx n="112" d="100"/>
          <a:sy n="112" d="100"/>
        </p:scale>
        <p:origin x="1476" y="114"/>
      </p:cViewPr>
      <p:guideLst>
        <p:guide orient="horz" pos="2140"/>
        <p:guide pos="3126"/>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F9C74-A3E1-4737-BB23-ED5D83A2A9C8}" type="doc">
      <dgm:prSet loTypeId="urn:microsoft.com/office/officeart/2005/8/layout/radial1" loCatId="cycle" qsTypeId="urn:microsoft.com/office/officeart/2005/8/quickstyle/simple3" qsCatId="simple" csTypeId="urn:microsoft.com/office/officeart/2005/8/colors/accent5_5" csCatId="accent5" phldr="1"/>
      <dgm:spPr/>
      <dgm:t>
        <a:bodyPr/>
        <a:lstStyle/>
        <a:p>
          <a:endParaRPr lang="de-CH"/>
        </a:p>
      </dgm:t>
    </dgm:pt>
    <dgm:pt modelId="{18F0339B-8337-4BC0-91F5-01E4041E9FF4}">
      <dgm:prSet phldrT="[Text]"/>
      <dgm:spPr>
        <a:solidFill>
          <a:srgbClr val="92D050"/>
        </a:solidFill>
      </dgm:spPr>
      <dgm:t>
        <a:bodyPr/>
        <a:lstStyle/>
        <a:p>
          <a:r>
            <a:rPr lang="de-CH" dirty="0" err="1" smtClean="0"/>
            <a:t>Entrainement</a:t>
          </a:r>
          <a:r>
            <a:rPr lang="de-CH" dirty="0" smtClean="0"/>
            <a:t> </a:t>
          </a:r>
          <a:r>
            <a:rPr lang="de-CH" dirty="0" err="1" smtClean="0"/>
            <a:t>d’endurance</a:t>
          </a:r>
          <a:endParaRPr lang="de-CH" dirty="0"/>
        </a:p>
      </dgm:t>
    </dgm:pt>
    <dgm:pt modelId="{EE9C5D41-3C3E-4237-BFF2-D901AAA44DB8}" type="parTrans" cxnId="{7C689122-C507-4C8B-9ADE-AF328BAEF53B}">
      <dgm:prSet/>
      <dgm:spPr/>
      <dgm:t>
        <a:bodyPr/>
        <a:lstStyle/>
        <a:p>
          <a:endParaRPr lang="de-CH"/>
        </a:p>
      </dgm:t>
    </dgm:pt>
    <dgm:pt modelId="{4C6D71CD-D366-411B-8456-4CAA45EF80B2}" type="sibTrans" cxnId="{7C689122-C507-4C8B-9ADE-AF328BAEF53B}">
      <dgm:prSet/>
      <dgm:spPr/>
      <dgm:t>
        <a:bodyPr/>
        <a:lstStyle/>
        <a:p>
          <a:endParaRPr lang="de-CH"/>
        </a:p>
      </dgm:t>
    </dgm:pt>
    <dgm:pt modelId="{07804E42-9EC3-4F88-907F-4F73D654AF57}">
      <dgm:prSet phldrT="[Text]" custT="1"/>
      <dgm:spPr>
        <a:solidFill>
          <a:srgbClr val="99FF66"/>
        </a:solidFill>
      </dgm:spPr>
      <dgm:t>
        <a:bodyPr/>
        <a:lstStyle/>
        <a:p>
          <a:r>
            <a:rPr lang="de-CH" sz="1200" b="1" dirty="0" err="1" smtClean="0"/>
            <a:t>Psyché</a:t>
          </a:r>
          <a:endParaRPr lang="de-CH" sz="1200" b="1" dirty="0" smtClean="0"/>
        </a:p>
        <a:p>
          <a:r>
            <a:rPr lang="de-CH" sz="1000" dirty="0" err="1" smtClean="0"/>
            <a:t>Amélioration</a:t>
          </a:r>
          <a:r>
            <a:rPr lang="de-CH" sz="1000" dirty="0" smtClean="0"/>
            <a:t> de </a:t>
          </a:r>
          <a:r>
            <a:rPr lang="de-CH" sz="1000" dirty="0" err="1" smtClean="0"/>
            <a:t>l’humeur</a:t>
          </a:r>
          <a:r>
            <a:rPr lang="de-CH" sz="1000" dirty="0" smtClean="0"/>
            <a:t>, </a:t>
          </a:r>
          <a:r>
            <a:rPr lang="de-CH" sz="1000" dirty="0" err="1" smtClean="0"/>
            <a:t>bien</a:t>
          </a:r>
          <a:r>
            <a:rPr lang="de-CH" sz="1000" dirty="0" smtClean="0"/>
            <a:t> </a:t>
          </a:r>
          <a:r>
            <a:rPr lang="de-CH" sz="1000" dirty="0" err="1" smtClean="0"/>
            <a:t>être</a:t>
          </a:r>
          <a:r>
            <a:rPr lang="de-CH" sz="1000" dirty="0" smtClean="0"/>
            <a:t> ,</a:t>
          </a:r>
          <a:r>
            <a:rPr lang="fr-CH" sz="1000" dirty="0" smtClean="0"/>
            <a:t>effet antidépresseur</a:t>
          </a:r>
          <a:r>
            <a:rPr lang="de-CH" sz="1000" dirty="0" smtClean="0"/>
            <a:t>, </a:t>
          </a:r>
          <a:r>
            <a:rPr lang="de-CH" sz="1000" dirty="0" err="1" smtClean="0"/>
            <a:t>réduction</a:t>
          </a:r>
          <a:r>
            <a:rPr lang="de-CH" sz="1000" dirty="0" smtClean="0"/>
            <a:t> du stress, </a:t>
          </a:r>
          <a:r>
            <a:rPr lang="de-CH" sz="1000" dirty="0" err="1" smtClean="0"/>
            <a:t>diminition</a:t>
          </a:r>
          <a:r>
            <a:rPr lang="de-CH" sz="1000" dirty="0" smtClean="0"/>
            <a:t> de la </a:t>
          </a:r>
          <a:r>
            <a:rPr lang="de-CH" sz="1000" dirty="0" err="1" smtClean="0"/>
            <a:t>peur</a:t>
          </a:r>
          <a:endParaRPr lang="de-CH" sz="1000" dirty="0"/>
        </a:p>
      </dgm:t>
    </dgm:pt>
    <dgm:pt modelId="{C43D89C7-0CE5-4023-962F-288B7B4BB05D}" type="parTrans" cxnId="{93068C48-9714-4E92-ACCA-9FACB73013BC}">
      <dgm:prSet/>
      <dgm:spPr/>
      <dgm:t>
        <a:bodyPr/>
        <a:lstStyle/>
        <a:p>
          <a:endParaRPr lang="de-CH"/>
        </a:p>
      </dgm:t>
    </dgm:pt>
    <dgm:pt modelId="{512C1B1F-71BB-4465-8A6B-4A8CA21322B0}" type="sibTrans" cxnId="{93068C48-9714-4E92-ACCA-9FACB73013BC}">
      <dgm:prSet/>
      <dgm:spPr/>
      <dgm:t>
        <a:bodyPr/>
        <a:lstStyle/>
        <a:p>
          <a:endParaRPr lang="de-CH"/>
        </a:p>
      </dgm:t>
    </dgm:pt>
    <dgm:pt modelId="{D4F99CDD-BCE4-43E5-AC7A-E0A786272A31}">
      <dgm:prSet phldrT="[Text]" custT="1"/>
      <dgm:spPr>
        <a:solidFill>
          <a:srgbClr val="99FF66"/>
        </a:solidFill>
      </dgm:spPr>
      <dgm:t>
        <a:bodyPr/>
        <a:lstStyle/>
        <a:p>
          <a:r>
            <a:rPr lang="de-CH" sz="1200" b="1" dirty="0" err="1" smtClean="0"/>
            <a:t>Système</a:t>
          </a:r>
          <a:r>
            <a:rPr lang="de-CH" sz="1200" b="1" dirty="0" smtClean="0"/>
            <a:t> hormonal</a:t>
          </a:r>
        </a:p>
        <a:p>
          <a:r>
            <a:rPr lang="de-CH" sz="1000" dirty="0" err="1" smtClean="0"/>
            <a:t>baisse</a:t>
          </a:r>
          <a:r>
            <a:rPr lang="de-CH" sz="1000" dirty="0" smtClean="0"/>
            <a:t> de la </a:t>
          </a:r>
          <a:r>
            <a:rPr lang="de-CH" sz="1000" dirty="0" err="1" smtClean="0"/>
            <a:t>tension</a:t>
          </a:r>
          <a:r>
            <a:rPr lang="de-CH" sz="1000" dirty="0" smtClean="0"/>
            <a:t> </a:t>
          </a:r>
          <a:r>
            <a:rPr lang="de-CH" sz="1000" dirty="0" err="1" smtClean="0"/>
            <a:t>artérielle</a:t>
          </a:r>
          <a:r>
            <a:rPr lang="de-CH" sz="1000" dirty="0" smtClean="0"/>
            <a:t>, </a:t>
          </a:r>
          <a:r>
            <a:rPr lang="de-CH" sz="1000" dirty="0" err="1" smtClean="0"/>
            <a:t>baisse</a:t>
          </a:r>
          <a:r>
            <a:rPr lang="de-CH" sz="1000" dirty="0" smtClean="0"/>
            <a:t> de </a:t>
          </a:r>
          <a:r>
            <a:rPr lang="de-CH" sz="1000" dirty="0" err="1" smtClean="0"/>
            <a:t>production</a:t>
          </a:r>
          <a:r>
            <a:rPr lang="de-CH" sz="1000" dirty="0" smtClean="0"/>
            <a:t> de </a:t>
          </a:r>
          <a:r>
            <a:rPr lang="de-CH" sz="1000" dirty="0" err="1" smtClean="0"/>
            <a:t>l’hormone</a:t>
          </a:r>
          <a:r>
            <a:rPr lang="de-CH" sz="1000" dirty="0" smtClean="0"/>
            <a:t> de stress</a:t>
          </a:r>
          <a:endParaRPr lang="de-CH" sz="1000" dirty="0"/>
        </a:p>
      </dgm:t>
    </dgm:pt>
    <dgm:pt modelId="{F8870EA6-B331-4157-BBCE-0C9AE3AA6213}" type="parTrans" cxnId="{CDC1636B-4FA9-43E8-9321-58F5C444908D}">
      <dgm:prSet/>
      <dgm:spPr/>
      <dgm:t>
        <a:bodyPr/>
        <a:lstStyle/>
        <a:p>
          <a:endParaRPr lang="de-CH"/>
        </a:p>
      </dgm:t>
    </dgm:pt>
    <dgm:pt modelId="{B7ECE049-CF55-48CE-B7B9-9660C5A31083}" type="sibTrans" cxnId="{CDC1636B-4FA9-43E8-9321-58F5C444908D}">
      <dgm:prSet/>
      <dgm:spPr/>
      <dgm:t>
        <a:bodyPr/>
        <a:lstStyle/>
        <a:p>
          <a:endParaRPr lang="de-CH"/>
        </a:p>
      </dgm:t>
    </dgm:pt>
    <dgm:pt modelId="{90641198-D106-4C83-A6F8-793ED26664FB}">
      <dgm:prSet phldrT="[Text]" custT="1"/>
      <dgm:spPr>
        <a:solidFill>
          <a:srgbClr val="99FF66"/>
        </a:solidFill>
      </dgm:spPr>
      <dgm:t>
        <a:bodyPr/>
        <a:lstStyle/>
        <a:p>
          <a:r>
            <a:rPr lang="de-CH" sz="1200" b="1" dirty="0" err="1" smtClean="0"/>
            <a:t>métabolisme</a:t>
          </a:r>
          <a:endParaRPr lang="de-CH" sz="1200" b="1" dirty="0" smtClean="0"/>
        </a:p>
        <a:p>
          <a:r>
            <a:rPr lang="de-CH" sz="1000" dirty="0" err="1" smtClean="0"/>
            <a:t>Meilleure</a:t>
          </a:r>
          <a:r>
            <a:rPr lang="de-CH" sz="1000" dirty="0" smtClean="0"/>
            <a:t> </a:t>
          </a:r>
          <a:r>
            <a:rPr lang="fr-CH" sz="1000" dirty="0" smtClean="0"/>
            <a:t>sensibilité à l’insuline</a:t>
          </a:r>
          <a:r>
            <a:rPr lang="de-CH" sz="1000" dirty="0" smtClean="0"/>
            <a:t>, </a:t>
          </a:r>
          <a:r>
            <a:rPr lang="fr-CH" sz="1000" dirty="0" smtClean="0"/>
            <a:t>prévention du diabète type II</a:t>
          </a:r>
          <a:r>
            <a:rPr lang="de-CH" sz="1000" dirty="0" smtClean="0"/>
            <a:t>, </a:t>
          </a:r>
          <a:r>
            <a:rPr lang="de-CH" sz="1000" dirty="0" err="1" smtClean="0"/>
            <a:t>meilleure</a:t>
          </a:r>
          <a:r>
            <a:rPr lang="de-CH" sz="1000" dirty="0" smtClean="0"/>
            <a:t> </a:t>
          </a:r>
          <a:r>
            <a:rPr lang="de-CH" sz="1000" dirty="0" err="1" smtClean="0"/>
            <a:t>combustion</a:t>
          </a:r>
          <a:r>
            <a:rPr lang="de-CH" sz="1000" dirty="0" smtClean="0"/>
            <a:t> des </a:t>
          </a:r>
          <a:r>
            <a:rPr lang="de-CH" sz="1000" dirty="0" err="1" smtClean="0"/>
            <a:t>graisses</a:t>
          </a:r>
          <a:r>
            <a:rPr lang="de-CH" sz="1000" dirty="0" smtClean="0"/>
            <a:t>, </a:t>
          </a:r>
          <a:r>
            <a:rPr lang="de-CH" sz="1000" dirty="0" err="1" smtClean="0"/>
            <a:t>baisse</a:t>
          </a:r>
          <a:r>
            <a:rPr lang="de-CH" sz="1000" dirty="0" smtClean="0"/>
            <a:t> du </a:t>
          </a:r>
          <a:r>
            <a:rPr lang="de-CH" sz="1000" dirty="0" err="1" smtClean="0"/>
            <a:t>taux</a:t>
          </a:r>
          <a:r>
            <a:rPr lang="de-CH" sz="1000" dirty="0" smtClean="0"/>
            <a:t> de </a:t>
          </a:r>
          <a:r>
            <a:rPr lang="de-CH" sz="1000" dirty="0" err="1" smtClean="0"/>
            <a:t>cholestérol</a:t>
          </a:r>
          <a:endParaRPr lang="de-CH" sz="1000" dirty="0"/>
        </a:p>
      </dgm:t>
    </dgm:pt>
    <dgm:pt modelId="{D30C4B8A-488F-4B9D-98C5-4B625EA9A322}" type="parTrans" cxnId="{D4EE7B65-3DCD-4494-A8D5-AA02431D43D1}">
      <dgm:prSet/>
      <dgm:spPr/>
      <dgm:t>
        <a:bodyPr/>
        <a:lstStyle/>
        <a:p>
          <a:endParaRPr lang="de-CH"/>
        </a:p>
      </dgm:t>
    </dgm:pt>
    <dgm:pt modelId="{7280E9FE-7EA2-4400-97BD-DDF8267D0AC1}" type="sibTrans" cxnId="{D4EE7B65-3DCD-4494-A8D5-AA02431D43D1}">
      <dgm:prSet/>
      <dgm:spPr/>
      <dgm:t>
        <a:bodyPr/>
        <a:lstStyle/>
        <a:p>
          <a:endParaRPr lang="de-CH"/>
        </a:p>
      </dgm:t>
    </dgm:pt>
    <dgm:pt modelId="{A767CBCF-AC2E-4D1A-ACDD-9CFB5886EBF4}">
      <dgm:prSet phldrT="[Text]" custT="1"/>
      <dgm:spPr>
        <a:solidFill>
          <a:srgbClr val="99FF66"/>
        </a:solidFill>
      </dgm:spPr>
      <dgm:t>
        <a:bodyPr/>
        <a:lstStyle/>
        <a:p>
          <a:r>
            <a:rPr lang="de-CH" sz="1200" b="1" dirty="0" err="1" smtClean="0"/>
            <a:t>Système</a:t>
          </a:r>
          <a:r>
            <a:rPr lang="de-CH" sz="1200" b="1" dirty="0" smtClean="0"/>
            <a:t> </a:t>
          </a:r>
          <a:r>
            <a:rPr lang="de-CH" sz="1200" b="1" dirty="0" err="1" smtClean="0"/>
            <a:t>immunitaire</a:t>
          </a:r>
          <a:endParaRPr lang="de-CH" sz="1200" b="1" dirty="0" smtClean="0"/>
        </a:p>
        <a:p>
          <a:r>
            <a:rPr lang="de-CH" sz="1000" dirty="0" err="1" smtClean="0"/>
            <a:t>réduction</a:t>
          </a:r>
          <a:r>
            <a:rPr lang="de-CH" sz="1000" dirty="0" smtClean="0"/>
            <a:t> du </a:t>
          </a:r>
          <a:r>
            <a:rPr lang="de-CH" sz="1000" dirty="0" err="1" smtClean="0"/>
            <a:t>risque</a:t>
          </a:r>
          <a:r>
            <a:rPr lang="de-CH" sz="1000" dirty="0" smtClean="0"/>
            <a:t> </a:t>
          </a:r>
          <a:r>
            <a:rPr lang="de-CH" sz="1000" dirty="0" err="1" smtClean="0"/>
            <a:t>d’infection</a:t>
          </a:r>
          <a:r>
            <a:rPr lang="de-CH" sz="1000" dirty="0" smtClean="0"/>
            <a:t>,  </a:t>
          </a:r>
          <a:r>
            <a:rPr lang="de-CH" sz="1000" dirty="0" err="1" smtClean="0"/>
            <a:t>prévention</a:t>
          </a:r>
          <a:r>
            <a:rPr lang="de-CH" sz="1000" dirty="0" smtClean="0"/>
            <a:t> </a:t>
          </a:r>
          <a:r>
            <a:rPr lang="de-CH" sz="1000" dirty="0" err="1" smtClean="0"/>
            <a:t>contre</a:t>
          </a:r>
          <a:r>
            <a:rPr lang="de-CH" sz="1000" dirty="0" smtClean="0"/>
            <a:t> le </a:t>
          </a:r>
          <a:r>
            <a:rPr lang="de-CH" sz="1000" dirty="0" err="1" smtClean="0"/>
            <a:t>cancer</a:t>
          </a:r>
          <a:r>
            <a:rPr lang="de-CH" sz="1000" dirty="0" smtClean="0"/>
            <a:t> et les </a:t>
          </a:r>
          <a:r>
            <a:rPr lang="de-CH" sz="1000" dirty="0" err="1" smtClean="0"/>
            <a:t>tumeurs</a:t>
          </a:r>
          <a:r>
            <a:rPr lang="de-CH" sz="1000" dirty="0" smtClean="0"/>
            <a:t>, </a:t>
          </a:r>
          <a:r>
            <a:rPr lang="de-CH" sz="1000" dirty="0" err="1" smtClean="0"/>
            <a:t>renforcement</a:t>
          </a:r>
          <a:r>
            <a:rPr lang="de-CH" sz="1000" dirty="0" smtClean="0"/>
            <a:t> du </a:t>
          </a:r>
          <a:r>
            <a:rPr lang="de-CH" sz="1000" dirty="0" err="1" smtClean="0"/>
            <a:t>système</a:t>
          </a:r>
          <a:r>
            <a:rPr lang="de-CH" sz="1000" dirty="0" smtClean="0"/>
            <a:t> </a:t>
          </a:r>
          <a:r>
            <a:rPr lang="de-CH" sz="1000" dirty="0" err="1" smtClean="0"/>
            <a:t>immunitaire</a:t>
          </a:r>
          <a:endParaRPr lang="de-CH" sz="1000" dirty="0"/>
        </a:p>
      </dgm:t>
    </dgm:pt>
    <dgm:pt modelId="{83FCDDC2-A177-4C43-AB59-5334830E8108}" type="parTrans" cxnId="{3543839B-81A4-4F6D-8785-33819FB4268D}">
      <dgm:prSet/>
      <dgm:spPr/>
      <dgm:t>
        <a:bodyPr/>
        <a:lstStyle/>
        <a:p>
          <a:endParaRPr lang="de-CH"/>
        </a:p>
      </dgm:t>
    </dgm:pt>
    <dgm:pt modelId="{C26CB357-DA2A-41B3-B18C-AB6536F7F4D9}" type="sibTrans" cxnId="{3543839B-81A4-4F6D-8785-33819FB4268D}">
      <dgm:prSet/>
      <dgm:spPr/>
      <dgm:t>
        <a:bodyPr/>
        <a:lstStyle/>
        <a:p>
          <a:endParaRPr lang="de-CH"/>
        </a:p>
      </dgm:t>
    </dgm:pt>
    <dgm:pt modelId="{7903A14A-3CC8-4574-ABE8-B7B733147ED3}">
      <dgm:prSet phldrT="[Text]" custT="1"/>
      <dgm:spPr>
        <a:solidFill>
          <a:srgbClr val="99FF66"/>
        </a:solidFill>
      </dgm:spPr>
      <dgm:t>
        <a:bodyPr/>
        <a:lstStyle/>
        <a:p>
          <a:r>
            <a:rPr lang="de-CH" sz="1200" b="1" dirty="0" err="1" smtClean="0"/>
            <a:t>Système</a:t>
          </a:r>
          <a:r>
            <a:rPr lang="de-CH" sz="1200" b="1" dirty="0" smtClean="0"/>
            <a:t> </a:t>
          </a:r>
          <a:r>
            <a:rPr lang="de-CH" sz="1200" b="1" dirty="0" err="1" smtClean="0"/>
            <a:t>cardio-vasculaire</a:t>
          </a:r>
          <a:endParaRPr lang="de-CH" sz="1200" b="1" dirty="0" smtClean="0"/>
        </a:p>
        <a:p>
          <a:r>
            <a:rPr lang="de-CH" sz="1000" dirty="0" smtClean="0"/>
            <a:t>Pouls au </a:t>
          </a:r>
          <a:r>
            <a:rPr lang="de-CH" sz="1000" dirty="0" err="1" smtClean="0"/>
            <a:t>repos</a:t>
          </a:r>
          <a:r>
            <a:rPr lang="de-CH" sz="1000" dirty="0" smtClean="0"/>
            <a:t> </a:t>
          </a:r>
          <a:r>
            <a:rPr lang="de-CH" sz="1000" dirty="0" err="1" smtClean="0"/>
            <a:t>bas</a:t>
          </a:r>
          <a:r>
            <a:rPr lang="de-CH" sz="1000" dirty="0" smtClean="0"/>
            <a:t>, </a:t>
          </a:r>
          <a:r>
            <a:rPr lang="de-CH" sz="1000" dirty="0" err="1" smtClean="0"/>
            <a:t>moins</a:t>
          </a:r>
          <a:r>
            <a:rPr lang="de-CH" sz="1000" dirty="0" smtClean="0"/>
            <a:t> de</a:t>
          </a:r>
          <a:r>
            <a:rPr lang="fr-CH" sz="1000" dirty="0" smtClean="0"/>
            <a:t> troubles du rythme cardiaque</a:t>
          </a:r>
          <a:r>
            <a:rPr lang="de-CH" sz="1000" dirty="0" smtClean="0"/>
            <a:t>, </a:t>
          </a:r>
          <a:r>
            <a:rPr lang="de-CH" sz="1000" dirty="0" err="1" smtClean="0"/>
            <a:t>meilleur</a:t>
          </a:r>
          <a:r>
            <a:rPr lang="de-CH" sz="1000" dirty="0" smtClean="0"/>
            <a:t> apport </a:t>
          </a:r>
          <a:r>
            <a:rPr lang="de-CH" sz="1000" dirty="0" err="1" smtClean="0"/>
            <a:t>d’oxygène</a:t>
          </a:r>
          <a:r>
            <a:rPr lang="de-CH" sz="1000" dirty="0" smtClean="0"/>
            <a:t> </a:t>
          </a:r>
          <a:endParaRPr lang="de-CH" sz="1000" dirty="0"/>
        </a:p>
      </dgm:t>
    </dgm:pt>
    <dgm:pt modelId="{BD0024DD-1873-4597-AC4A-AB76BD013638}" type="parTrans" cxnId="{82924108-A1B0-4680-B557-4FD1FDF77447}">
      <dgm:prSet/>
      <dgm:spPr/>
      <dgm:t>
        <a:bodyPr/>
        <a:lstStyle/>
        <a:p>
          <a:endParaRPr lang="de-CH"/>
        </a:p>
      </dgm:t>
    </dgm:pt>
    <dgm:pt modelId="{68A3BC75-E153-42EB-BE7C-19E60A0DB6D0}" type="sibTrans" cxnId="{82924108-A1B0-4680-B557-4FD1FDF77447}">
      <dgm:prSet/>
      <dgm:spPr/>
      <dgm:t>
        <a:bodyPr/>
        <a:lstStyle/>
        <a:p>
          <a:endParaRPr lang="de-CH"/>
        </a:p>
      </dgm:t>
    </dgm:pt>
    <dgm:pt modelId="{1D054F1F-A870-4243-B6E5-3A6F64C12ED3}">
      <dgm:prSet phldrT="[Text]" custT="1"/>
      <dgm:spPr>
        <a:solidFill>
          <a:srgbClr val="99FF66"/>
        </a:solidFill>
      </dgm:spPr>
      <dgm:t>
        <a:bodyPr/>
        <a:lstStyle/>
        <a:p>
          <a:r>
            <a:rPr lang="de-CH" sz="1200" b="1" dirty="0" err="1" smtClean="0"/>
            <a:t>Appareil</a:t>
          </a:r>
          <a:r>
            <a:rPr lang="de-CH" sz="1200" b="1" dirty="0" smtClean="0"/>
            <a:t> </a:t>
          </a:r>
          <a:r>
            <a:rPr lang="de-CH" sz="1200" b="1" dirty="0" err="1" smtClean="0"/>
            <a:t>locomoteurt</a:t>
          </a:r>
          <a:endParaRPr lang="de-CH" sz="1200" b="1" dirty="0" smtClean="0"/>
        </a:p>
        <a:p>
          <a:r>
            <a:rPr lang="de-CH" sz="1200" dirty="0" err="1" smtClean="0"/>
            <a:t>Renforcement</a:t>
          </a:r>
          <a:r>
            <a:rPr lang="de-CH" sz="1200" dirty="0" smtClean="0"/>
            <a:t> des </a:t>
          </a:r>
          <a:r>
            <a:rPr lang="de-CH" sz="1200" dirty="0" err="1" smtClean="0"/>
            <a:t>os</a:t>
          </a:r>
          <a:r>
            <a:rPr lang="de-CH" sz="1200" dirty="0" smtClean="0"/>
            <a:t>, </a:t>
          </a:r>
          <a:r>
            <a:rPr lang="de-CH" sz="1000" dirty="0" smtClean="0"/>
            <a:t>, </a:t>
          </a:r>
          <a:r>
            <a:rPr lang="de-CH" sz="1000" dirty="0" err="1" smtClean="0"/>
            <a:t>catilage</a:t>
          </a:r>
          <a:r>
            <a:rPr lang="de-CH" sz="1000" dirty="0" smtClean="0"/>
            <a:t>, </a:t>
          </a:r>
          <a:r>
            <a:rPr lang="de-CH" sz="1000" dirty="0" err="1" smtClean="0"/>
            <a:t>tendons</a:t>
          </a:r>
          <a:r>
            <a:rPr lang="de-CH" sz="1000" dirty="0" smtClean="0"/>
            <a:t> et </a:t>
          </a:r>
          <a:r>
            <a:rPr lang="de-CH" sz="1000" dirty="0" err="1" smtClean="0"/>
            <a:t>ligaments</a:t>
          </a:r>
          <a:r>
            <a:rPr lang="de-CH" sz="1000" dirty="0" smtClean="0"/>
            <a:t>, </a:t>
          </a:r>
          <a:r>
            <a:rPr lang="de-CH" sz="1000" dirty="0" err="1" smtClean="0"/>
            <a:t>renforcement</a:t>
          </a:r>
          <a:r>
            <a:rPr lang="de-CH" sz="1000" dirty="0" smtClean="0"/>
            <a:t> de la </a:t>
          </a:r>
          <a:r>
            <a:rPr lang="de-CH" sz="1000" dirty="0" err="1" smtClean="0"/>
            <a:t>musculature</a:t>
          </a:r>
          <a:endParaRPr lang="de-CH" sz="1000" dirty="0"/>
        </a:p>
      </dgm:t>
    </dgm:pt>
    <dgm:pt modelId="{10F4EFDD-CD77-4C4F-B089-35954D5D6293}" type="parTrans" cxnId="{940332BC-5FA0-4DA8-B8EF-62568A6E3D52}">
      <dgm:prSet/>
      <dgm:spPr/>
      <dgm:t>
        <a:bodyPr/>
        <a:lstStyle/>
        <a:p>
          <a:endParaRPr lang="de-CH"/>
        </a:p>
      </dgm:t>
    </dgm:pt>
    <dgm:pt modelId="{C8F71537-CE2A-4F6A-A8BD-984A261A7AAB}" type="sibTrans" cxnId="{940332BC-5FA0-4DA8-B8EF-62568A6E3D52}">
      <dgm:prSet/>
      <dgm:spPr/>
      <dgm:t>
        <a:bodyPr/>
        <a:lstStyle/>
        <a:p>
          <a:endParaRPr lang="de-CH"/>
        </a:p>
      </dgm:t>
    </dgm:pt>
    <dgm:pt modelId="{79446132-8B03-47F4-9148-9D65E7AC8650}" type="pres">
      <dgm:prSet presAssocID="{031F9C74-A3E1-4737-BB23-ED5D83A2A9C8}" presName="cycle" presStyleCnt="0">
        <dgm:presLayoutVars>
          <dgm:chMax val="1"/>
          <dgm:dir/>
          <dgm:animLvl val="ctr"/>
          <dgm:resizeHandles val="exact"/>
        </dgm:presLayoutVars>
      </dgm:prSet>
      <dgm:spPr/>
      <dgm:t>
        <a:bodyPr/>
        <a:lstStyle/>
        <a:p>
          <a:endParaRPr lang="de-CH"/>
        </a:p>
      </dgm:t>
    </dgm:pt>
    <dgm:pt modelId="{CA21A50F-4993-4309-A976-DF3BCCEA5B5F}" type="pres">
      <dgm:prSet presAssocID="{18F0339B-8337-4BC0-91F5-01E4041E9FF4}" presName="centerShape" presStyleLbl="node0" presStyleIdx="0" presStyleCnt="1" custScaleX="116689" custScaleY="117679"/>
      <dgm:spPr/>
      <dgm:t>
        <a:bodyPr/>
        <a:lstStyle/>
        <a:p>
          <a:endParaRPr lang="de-CH"/>
        </a:p>
      </dgm:t>
    </dgm:pt>
    <dgm:pt modelId="{76B9E8ED-A0C0-4B33-B54A-BFEA66E1E830}" type="pres">
      <dgm:prSet presAssocID="{C43D89C7-0CE5-4023-962F-288B7B4BB05D}" presName="Name9" presStyleLbl="parChTrans1D2" presStyleIdx="0" presStyleCnt="6"/>
      <dgm:spPr/>
      <dgm:t>
        <a:bodyPr/>
        <a:lstStyle/>
        <a:p>
          <a:endParaRPr lang="de-CH"/>
        </a:p>
      </dgm:t>
    </dgm:pt>
    <dgm:pt modelId="{82F36F61-58A4-4DA5-9025-D1EE68196180}" type="pres">
      <dgm:prSet presAssocID="{C43D89C7-0CE5-4023-962F-288B7B4BB05D}" presName="connTx" presStyleLbl="parChTrans1D2" presStyleIdx="0" presStyleCnt="6"/>
      <dgm:spPr/>
      <dgm:t>
        <a:bodyPr/>
        <a:lstStyle/>
        <a:p>
          <a:endParaRPr lang="de-CH"/>
        </a:p>
      </dgm:t>
    </dgm:pt>
    <dgm:pt modelId="{45A4A981-6DB2-4437-B185-38471614C7F2}" type="pres">
      <dgm:prSet presAssocID="{07804E42-9EC3-4F88-907F-4F73D654AF57}" presName="node" presStyleLbl="node1" presStyleIdx="0" presStyleCnt="6" custScaleX="131633" custScaleY="117679">
        <dgm:presLayoutVars>
          <dgm:bulletEnabled val="1"/>
        </dgm:presLayoutVars>
      </dgm:prSet>
      <dgm:spPr/>
      <dgm:t>
        <a:bodyPr/>
        <a:lstStyle/>
        <a:p>
          <a:endParaRPr lang="de-CH"/>
        </a:p>
      </dgm:t>
    </dgm:pt>
    <dgm:pt modelId="{681240A6-1CD3-487C-9A32-B6D25068B028}" type="pres">
      <dgm:prSet presAssocID="{F8870EA6-B331-4157-BBCE-0C9AE3AA6213}" presName="Name9" presStyleLbl="parChTrans1D2" presStyleIdx="1" presStyleCnt="6"/>
      <dgm:spPr/>
      <dgm:t>
        <a:bodyPr/>
        <a:lstStyle/>
        <a:p>
          <a:endParaRPr lang="de-CH"/>
        </a:p>
      </dgm:t>
    </dgm:pt>
    <dgm:pt modelId="{6D02E330-2A20-4379-A57D-3CDC1AFEF414}" type="pres">
      <dgm:prSet presAssocID="{F8870EA6-B331-4157-BBCE-0C9AE3AA6213}" presName="connTx" presStyleLbl="parChTrans1D2" presStyleIdx="1" presStyleCnt="6"/>
      <dgm:spPr/>
      <dgm:t>
        <a:bodyPr/>
        <a:lstStyle/>
        <a:p>
          <a:endParaRPr lang="de-CH"/>
        </a:p>
      </dgm:t>
    </dgm:pt>
    <dgm:pt modelId="{4E8A0D46-4E2C-4629-B485-A4AA641C3AAB}" type="pres">
      <dgm:prSet presAssocID="{D4F99CDD-BCE4-43E5-AC7A-E0A786272A31}" presName="node" presStyleLbl="node1" presStyleIdx="1" presStyleCnt="6" custScaleX="116689" custScaleY="117679" custRadScaleRad="135584" custRadScaleInc="11347">
        <dgm:presLayoutVars>
          <dgm:bulletEnabled val="1"/>
        </dgm:presLayoutVars>
      </dgm:prSet>
      <dgm:spPr/>
      <dgm:t>
        <a:bodyPr/>
        <a:lstStyle/>
        <a:p>
          <a:endParaRPr lang="de-CH"/>
        </a:p>
      </dgm:t>
    </dgm:pt>
    <dgm:pt modelId="{4DD5F8B7-AACC-46CA-8DD4-0D9FCB9884B5}" type="pres">
      <dgm:prSet presAssocID="{D30C4B8A-488F-4B9D-98C5-4B625EA9A322}" presName="Name9" presStyleLbl="parChTrans1D2" presStyleIdx="2" presStyleCnt="6"/>
      <dgm:spPr/>
      <dgm:t>
        <a:bodyPr/>
        <a:lstStyle/>
        <a:p>
          <a:endParaRPr lang="de-CH"/>
        </a:p>
      </dgm:t>
    </dgm:pt>
    <dgm:pt modelId="{CF7A3866-AE20-4C1E-98C0-5F34A9C4357D}" type="pres">
      <dgm:prSet presAssocID="{D30C4B8A-488F-4B9D-98C5-4B625EA9A322}" presName="connTx" presStyleLbl="parChTrans1D2" presStyleIdx="2" presStyleCnt="6"/>
      <dgm:spPr/>
      <dgm:t>
        <a:bodyPr/>
        <a:lstStyle/>
        <a:p>
          <a:endParaRPr lang="de-CH"/>
        </a:p>
      </dgm:t>
    </dgm:pt>
    <dgm:pt modelId="{DDC5FFB1-D642-49CF-87A8-1BFE7A01D575}" type="pres">
      <dgm:prSet presAssocID="{90641198-D106-4C83-A6F8-793ED26664FB}" presName="node" presStyleLbl="node1" presStyleIdx="2" presStyleCnt="6" custScaleX="116689" custScaleY="117679" custRadScaleRad="135584" custRadScaleInc="-11347">
        <dgm:presLayoutVars>
          <dgm:bulletEnabled val="1"/>
        </dgm:presLayoutVars>
      </dgm:prSet>
      <dgm:spPr/>
      <dgm:t>
        <a:bodyPr/>
        <a:lstStyle/>
        <a:p>
          <a:endParaRPr lang="de-CH"/>
        </a:p>
      </dgm:t>
    </dgm:pt>
    <dgm:pt modelId="{7D211EE7-DEAC-4EA5-96D7-B96700CCAB34}" type="pres">
      <dgm:prSet presAssocID="{83FCDDC2-A177-4C43-AB59-5334830E8108}" presName="Name9" presStyleLbl="parChTrans1D2" presStyleIdx="3" presStyleCnt="6"/>
      <dgm:spPr/>
      <dgm:t>
        <a:bodyPr/>
        <a:lstStyle/>
        <a:p>
          <a:endParaRPr lang="de-CH"/>
        </a:p>
      </dgm:t>
    </dgm:pt>
    <dgm:pt modelId="{65087C6C-3CED-4999-A97B-6353133AFFB6}" type="pres">
      <dgm:prSet presAssocID="{83FCDDC2-A177-4C43-AB59-5334830E8108}" presName="connTx" presStyleLbl="parChTrans1D2" presStyleIdx="3" presStyleCnt="6"/>
      <dgm:spPr/>
      <dgm:t>
        <a:bodyPr/>
        <a:lstStyle/>
        <a:p>
          <a:endParaRPr lang="de-CH"/>
        </a:p>
      </dgm:t>
    </dgm:pt>
    <dgm:pt modelId="{1C7C03A5-9735-4CA0-9896-FD276B2543D3}" type="pres">
      <dgm:prSet presAssocID="{A767CBCF-AC2E-4D1A-ACDD-9CFB5886EBF4}" presName="node" presStyleLbl="node1" presStyleIdx="3" presStyleCnt="6" custScaleX="116689" custScaleY="117679">
        <dgm:presLayoutVars>
          <dgm:bulletEnabled val="1"/>
        </dgm:presLayoutVars>
      </dgm:prSet>
      <dgm:spPr/>
      <dgm:t>
        <a:bodyPr/>
        <a:lstStyle/>
        <a:p>
          <a:endParaRPr lang="de-CH"/>
        </a:p>
      </dgm:t>
    </dgm:pt>
    <dgm:pt modelId="{8A14E89F-4C88-48A9-A687-419E0CF43C76}" type="pres">
      <dgm:prSet presAssocID="{10F4EFDD-CD77-4C4F-B089-35954D5D6293}" presName="Name9" presStyleLbl="parChTrans1D2" presStyleIdx="4" presStyleCnt="6"/>
      <dgm:spPr/>
      <dgm:t>
        <a:bodyPr/>
        <a:lstStyle/>
        <a:p>
          <a:endParaRPr lang="de-CH"/>
        </a:p>
      </dgm:t>
    </dgm:pt>
    <dgm:pt modelId="{20170676-5C07-4C53-B2C2-DC7F56E5F65A}" type="pres">
      <dgm:prSet presAssocID="{10F4EFDD-CD77-4C4F-B089-35954D5D6293}" presName="connTx" presStyleLbl="parChTrans1D2" presStyleIdx="4" presStyleCnt="6"/>
      <dgm:spPr/>
      <dgm:t>
        <a:bodyPr/>
        <a:lstStyle/>
        <a:p>
          <a:endParaRPr lang="de-CH"/>
        </a:p>
      </dgm:t>
    </dgm:pt>
    <dgm:pt modelId="{F09FF133-9958-40EE-9936-D06C121E933A}" type="pres">
      <dgm:prSet presAssocID="{1D054F1F-A870-4243-B6E5-3A6F64C12ED3}" presName="node" presStyleLbl="node1" presStyleIdx="4" presStyleCnt="6" custScaleX="116689" custScaleY="117679" custRadScaleRad="135584" custRadScaleInc="11347">
        <dgm:presLayoutVars>
          <dgm:bulletEnabled val="1"/>
        </dgm:presLayoutVars>
      </dgm:prSet>
      <dgm:spPr/>
      <dgm:t>
        <a:bodyPr/>
        <a:lstStyle/>
        <a:p>
          <a:endParaRPr lang="de-CH"/>
        </a:p>
      </dgm:t>
    </dgm:pt>
    <dgm:pt modelId="{3560FA9F-0535-430C-B38C-960AEEF05070}" type="pres">
      <dgm:prSet presAssocID="{BD0024DD-1873-4597-AC4A-AB76BD013638}" presName="Name9" presStyleLbl="parChTrans1D2" presStyleIdx="5" presStyleCnt="6"/>
      <dgm:spPr/>
      <dgm:t>
        <a:bodyPr/>
        <a:lstStyle/>
        <a:p>
          <a:endParaRPr lang="de-CH"/>
        </a:p>
      </dgm:t>
    </dgm:pt>
    <dgm:pt modelId="{E235FF51-8C02-4506-84C9-13D15A632D25}" type="pres">
      <dgm:prSet presAssocID="{BD0024DD-1873-4597-AC4A-AB76BD013638}" presName="connTx" presStyleLbl="parChTrans1D2" presStyleIdx="5" presStyleCnt="6"/>
      <dgm:spPr/>
      <dgm:t>
        <a:bodyPr/>
        <a:lstStyle/>
        <a:p>
          <a:endParaRPr lang="de-CH"/>
        </a:p>
      </dgm:t>
    </dgm:pt>
    <dgm:pt modelId="{3D946CA4-A6BA-4954-A7DB-38E06D2FBE21}" type="pres">
      <dgm:prSet presAssocID="{7903A14A-3CC8-4574-ABE8-B7B733147ED3}" presName="node" presStyleLbl="node1" presStyleIdx="5" presStyleCnt="6" custScaleX="116689" custScaleY="117679" custRadScaleRad="133934" custRadScaleInc="-10167">
        <dgm:presLayoutVars>
          <dgm:bulletEnabled val="1"/>
        </dgm:presLayoutVars>
      </dgm:prSet>
      <dgm:spPr/>
      <dgm:t>
        <a:bodyPr/>
        <a:lstStyle/>
        <a:p>
          <a:endParaRPr lang="de-CH"/>
        </a:p>
      </dgm:t>
    </dgm:pt>
  </dgm:ptLst>
  <dgm:cxnLst>
    <dgm:cxn modelId="{B6C3FB4E-F01C-4B14-89F4-ECE745EFC14D}" type="presOf" srcId="{C43D89C7-0CE5-4023-962F-288B7B4BB05D}" destId="{82F36F61-58A4-4DA5-9025-D1EE68196180}" srcOrd="1" destOrd="0" presId="urn:microsoft.com/office/officeart/2005/8/layout/radial1"/>
    <dgm:cxn modelId="{9EA75DFF-63C1-4802-ACAD-F30DBE840CF9}" type="presOf" srcId="{7903A14A-3CC8-4574-ABE8-B7B733147ED3}" destId="{3D946CA4-A6BA-4954-A7DB-38E06D2FBE21}" srcOrd="0" destOrd="0" presId="urn:microsoft.com/office/officeart/2005/8/layout/radial1"/>
    <dgm:cxn modelId="{78AC6FB4-F8F8-4D96-A50C-722333C4BA8C}" type="presOf" srcId="{18F0339B-8337-4BC0-91F5-01E4041E9FF4}" destId="{CA21A50F-4993-4309-A976-DF3BCCEA5B5F}" srcOrd="0" destOrd="0" presId="urn:microsoft.com/office/officeart/2005/8/layout/radial1"/>
    <dgm:cxn modelId="{CDC1636B-4FA9-43E8-9321-58F5C444908D}" srcId="{18F0339B-8337-4BC0-91F5-01E4041E9FF4}" destId="{D4F99CDD-BCE4-43E5-AC7A-E0A786272A31}" srcOrd="1" destOrd="0" parTransId="{F8870EA6-B331-4157-BBCE-0C9AE3AA6213}" sibTransId="{B7ECE049-CF55-48CE-B7B9-9660C5A31083}"/>
    <dgm:cxn modelId="{37B7BA82-5EAA-461C-8475-1DA859E3F141}" type="presOf" srcId="{F8870EA6-B331-4157-BBCE-0C9AE3AA6213}" destId="{681240A6-1CD3-487C-9A32-B6D25068B028}" srcOrd="0" destOrd="0" presId="urn:microsoft.com/office/officeart/2005/8/layout/radial1"/>
    <dgm:cxn modelId="{93068C48-9714-4E92-ACCA-9FACB73013BC}" srcId="{18F0339B-8337-4BC0-91F5-01E4041E9FF4}" destId="{07804E42-9EC3-4F88-907F-4F73D654AF57}" srcOrd="0" destOrd="0" parTransId="{C43D89C7-0CE5-4023-962F-288B7B4BB05D}" sibTransId="{512C1B1F-71BB-4465-8A6B-4A8CA21322B0}"/>
    <dgm:cxn modelId="{934E2FEA-5E3E-4CD1-A485-96CAF9B0AACA}" type="presOf" srcId="{D30C4B8A-488F-4B9D-98C5-4B625EA9A322}" destId="{CF7A3866-AE20-4C1E-98C0-5F34A9C4357D}" srcOrd="1" destOrd="0" presId="urn:microsoft.com/office/officeart/2005/8/layout/radial1"/>
    <dgm:cxn modelId="{D4EE7B65-3DCD-4494-A8D5-AA02431D43D1}" srcId="{18F0339B-8337-4BC0-91F5-01E4041E9FF4}" destId="{90641198-D106-4C83-A6F8-793ED26664FB}" srcOrd="2" destOrd="0" parTransId="{D30C4B8A-488F-4B9D-98C5-4B625EA9A322}" sibTransId="{7280E9FE-7EA2-4400-97BD-DDF8267D0AC1}"/>
    <dgm:cxn modelId="{2347AF71-D1C3-4198-9742-1EF772382D49}" type="presOf" srcId="{A767CBCF-AC2E-4D1A-ACDD-9CFB5886EBF4}" destId="{1C7C03A5-9735-4CA0-9896-FD276B2543D3}" srcOrd="0" destOrd="0" presId="urn:microsoft.com/office/officeart/2005/8/layout/radial1"/>
    <dgm:cxn modelId="{714F3A25-67A4-4273-8A1A-396BD7735B69}" type="presOf" srcId="{83FCDDC2-A177-4C43-AB59-5334830E8108}" destId="{65087C6C-3CED-4999-A97B-6353133AFFB6}" srcOrd="1" destOrd="0" presId="urn:microsoft.com/office/officeart/2005/8/layout/radial1"/>
    <dgm:cxn modelId="{313D67EC-155A-46BB-A24C-E08EC00329CC}" type="presOf" srcId="{1D054F1F-A870-4243-B6E5-3A6F64C12ED3}" destId="{F09FF133-9958-40EE-9936-D06C121E933A}" srcOrd="0" destOrd="0" presId="urn:microsoft.com/office/officeart/2005/8/layout/radial1"/>
    <dgm:cxn modelId="{FC2892F1-B56B-4062-9BCC-B59F06122BB3}" type="presOf" srcId="{10F4EFDD-CD77-4C4F-B089-35954D5D6293}" destId="{20170676-5C07-4C53-B2C2-DC7F56E5F65A}" srcOrd="1" destOrd="0" presId="urn:microsoft.com/office/officeart/2005/8/layout/radial1"/>
    <dgm:cxn modelId="{F5A197D4-7C3F-491C-88CB-90D0488AFFBB}" type="presOf" srcId="{10F4EFDD-CD77-4C4F-B089-35954D5D6293}" destId="{8A14E89F-4C88-48A9-A687-419E0CF43C76}" srcOrd="0" destOrd="0" presId="urn:microsoft.com/office/officeart/2005/8/layout/radial1"/>
    <dgm:cxn modelId="{59338E2A-D187-4221-9464-B04FDDFF01A1}" type="presOf" srcId="{07804E42-9EC3-4F88-907F-4F73D654AF57}" destId="{45A4A981-6DB2-4437-B185-38471614C7F2}" srcOrd="0" destOrd="0" presId="urn:microsoft.com/office/officeart/2005/8/layout/radial1"/>
    <dgm:cxn modelId="{1B3562C8-B03C-47A9-9FC6-9212E348F0E9}" type="presOf" srcId="{83FCDDC2-A177-4C43-AB59-5334830E8108}" destId="{7D211EE7-DEAC-4EA5-96D7-B96700CCAB34}" srcOrd="0" destOrd="0" presId="urn:microsoft.com/office/officeart/2005/8/layout/radial1"/>
    <dgm:cxn modelId="{0F46FA40-343B-4D6B-96F5-55C0BCB01BE4}" type="presOf" srcId="{C43D89C7-0CE5-4023-962F-288B7B4BB05D}" destId="{76B9E8ED-A0C0-4B33-B54A-BFEA66E1E830}" srcOrd="0" destOrd="0" presId="urn:microsoft.com/office/officeart/2005/8/layout/radial1"/>
    <dgm:cxn modelId="{23AA7045-A5A3-45A0-8425-C1CBA9FC4238}" type="presOf" srcId="{F8870EA6-B331-4157-BBCE-0C9AE3AA6213}" destId="{6D02E330-2A20-4379-A57D-3CDC1AFEF414}" srcOrd="1" destOrd="0" presId="urn:microsoft.com/office/officeart/2005/8/layout/radial1"/>
    <dgm:cxn modelId="{3543839B-81A4-4F6D-8785-33819FB4268D}" srcId="{18F0339B-8337-4BC0-91F5-01E4041E9FF4}" destId="{A767CBCF-AC2E-4D1A-ACDD-9CFB5886EBF4}" srcOrd="3" destOrd="0" parTransId="{83FCDDC2-A177-4C43-AB59-5334830E8108}" sibTransId="{C26CB357-DA2A-41B3-B18C-AB6536F7F4D9}"/>
    <dgm:cxn modelId="{E7FA1229-6DED-48E7-B0C7-089BE74A15C7}" type="presOf" srcId="{031F9C74-A3E1-4737-BB23-ED5D83A2A9C8}" destId="{79446132-8B03-47F4-9148-9D65E7AC8650}" srcOrd="0" destOrd="0" presId="urn:microsoft.com/office/officeart/2005/8/layout/radial1"/>
    <dgm:cxn modelId="{82924108-A1B0-4680-B557-4FD1FDF77447}" srcId="{18F0339B-8337-4BC0-91F5-01E4041E9FF4}" destId="{7903A14A-3CC8-4574-ABE8-B7B733147ED3}" srcOrd="5" destOrd="0" parTransId="{BD0024DD-1873-4597-AC4A-AB76BD013638}" sibTransId="{68A3BC75-E153-42EB-BE7C-19E60A0DB6D0}"/>
    <dgm:cxn modelId="{41711295-D37D-4997-83C1-370BBDEB84A7}" type="presOf" srcId="{D30C4B8A-488F-4B9D-98C5-4B625EA9A322}" destId="{4DD5F8B7-AACC-46CA-8DD4-0D9FCB9884B5}" srcOrd="0" destOrd="0" presId="urn:microsoft.com/office/officeart/2005/8/layout/radial1"/>
    <dgm:cxn modelId="{B91637FA-6D60-49E9-8821-060F24529503}" type="presOf" srcId="{BD0024DD-1873-4597-AC4A-AB76BD013638}" destId="{E235FF51-8C02-4506-84C9-13D15A632D25}" srcOrd="1" destOrd="0" presId="urn:microsoft.com/office/officeart/2005/8/layout/radial1"/>
    <dgm:cxn modelId="{C0512C47-2670-4D89-8744-060032CD6DB5}" type="presOf" srcId="{90641198-D106-4C83-A6F8-793ED26664FB}" destId="{DDC5FFB1-D642-49CF-87A8-1BFE7A01D575}" srcOrd="0" destOrd="0" presId="urn:microsoft.com/office/officeart/2005/8/layout/radial1"/>
    <dgm:cxn modelId="{29DEDD9E-D576-4475-98AA-A827E75F57DB}" type="presOf" srcId="{BD0024DD-1873-4597-AC4A-AB76BD013638}" destId="{3560FA9F-0535-430C-B38C-960AEEF05070}" srcOrd="0" destOrd="0" presId="urn:microsoft.com/office/officeart/2005/8/layout/radial1"/>
    <dgm:cxn modelId="{38B5ED49-3760-43D1-911B-A94D5B3E18F8}" type="presOf" srcId="{D4F99CDD-BCE4-43E5-AC7A-E0A786272A31}" destId="{4E8A0D46-4E2C-4629-B485-A4AA641C3AAB}" srcOrd="0" destOrd="0" presId="urn:microsoft.com/office/officeart/2005/8/layout/radial1"/>
    <dgm:cxn modelId="{940332BC-5FA0-4DA8-B8EF-62568A6E3D52}" srcId="{18F0339B-8337-4BC0-91F5-01E4041E9FF4}" destId="{1D054F1F-A870-4243-B6E5-3A6F64C12ED3}" srcOrd="4" destOrd="0" parTransId="{10F4EFDD-CD77-4C4F-B089-35954D5D6293}" sibTransId="{C8F71537-CE2A-4F6A-A8BD-984A261A7AAB}"/>
    <dgm:cxn modelId="{7C689122-C507-4C8B-9ADE-AF328BAEF53B}" srcId="{031F9C74-A3E1-4737-BB23-ED5D83A2A9C8}" destId="{18F0339B-8337-4BC0-91F5-01E4041E9FF4}" srcOrd="0" destOrd="0" parTransId="{EE9C5D41-3C3E-4237-BFF2-D901AAA44DB8}" sibTransId="{4C6D71CD-D366-411B-8456-4CAA45EF80B2}"/>
    <dgm:cxn modelId="{CBD2F9F7-5CEB-4639-9D15-3F28697A0563}" type="presParOf" srcId="{79446132-8B03-47F4-9148-9D65E7AC8650}" destId="{CA21A50F-4993-4309-A976-DF3BCCEA5B5F}" srcOrd="0" destOrd="0" presId="urn:microsoft.com/office/officeart/2005/8/layout/radial1"/>
    <dgm:cxn modelId="{4C9988FE-9471-43F9-9088-599EA268732F}" type="presParOf" srcId="{79446132-8B03-47F4-9148-9D65E7AC8650}" destId="{76B9E8ED-A0C0-4B33-B54A-BFEA66E1E830}" srcOrd="1" destOrd="0" presId="urn:microsoft.com/office/officeart/2005/8/layout/radial1"/>
    <dgm:cxn modelId="{45C1EAE9-A0A5-4D44-8457-F52B1372E593}" type="presParOf" srcId="{76B9E8ED-A0C0-4B33-B54A-BFEA66E1E830}" destId="{82F36F61-58A4-4DA5-9025-D1EE68196180}" srcOrd="0" destOrd="0" presId="urn:microsoft.com/office/officeart/2005/8/layout/radial1"/>
    <dgm:cxn modelId="{4146313F-3267-48F1-947C-B41C71460421}" type="presParOf" srcId="{79446132-8B03-47F4-9148-9D65E7AC8650}" destId="{45A4A981-6DB2-4437-B185-38471614C7F2}" srcOrd="2" destOrd="0" presId="urn:microsoft.com/office/officeart/2005/8/layout/radial1"/>
    <dgm:cxn modelId="{C60ED063-C62E-4823-AEBA-B19F8C3FC897}" type="presParOf" srcId="{79446132-8B03-47F4-9148-9D65E7AC8650}" destId="{681240A6-1CD3-487C-9A32-B6D25068B028}" srcOrd="3" destOrd="0" presId="urn:microsoft.com/office/officeart/2005/8/layout/radial1"/>
    <dgm:cxn modelId="{54494C29-36AD-4F5B-964E-587C96393DD8}" type="presParOf" srcId="{681240A6-1CD3-487C-9A32-B6D25068B028}" destId="{6D02E330-2A20-4379-A57D-3CDC1AFEF414}" srcOrd="0" destOrd="0" presId="urn:microsoft.com/office/officeart/2005/8/layout/radial1"/>
    <dgm:cxn modelId="{38AEE4DE-C9D0-41B4-8300-027F6A878138}" type="presParOf" srcId="{79446132-8B03-47F4-9148-9D65E7AC8650}" destId="{4E8A0D46-4E2C-4629-B485-A4AA641C3AAB}" srcOrd="4" destOrd="0" presId="urn:microsoft.com/office/officeart/2005/8/layout/radial1"/>
    <dgm:cxn modelId="{A185B611-42BC-485F-A95D-AE047D6CF5DE}" type="presParOf" srcId="{79446132-8B03-47F4-9148-9D65E7AC8650}" destId="{4DD5F8B7-AACC-46CA-8DD4-0D9FCB9884B5}" srcOrd="5" destOrd="0" presId="urn:microsoft.com/office/officeart/2005/8/layout/radial1"/>
    <dgm:cxn modelId="{640C94F3-9B28-40BA-AE7F-6C563CC4C66A}" type="presParOf" srcId="{4DD5F8B7-AACC-46CA-8DD4-0D9FCB9884B5}" destId="{CF7A3866-AE20-4C1E-98C0-5F34A9C4357D}" srcOrd="0" destOrd="0" presId="urn:microsoft.com/office/officeart/2005/8/layout/radial1"/>
    <dgm:cxn modelId="{9FEDBD1E-97B3-4777-9D17-4CA79CEFFEB9}" type="presParOf" srcId="{79446132-8B03-47F4-9148-9D65E7AC8650}" destId="{DDC5FFB1-D642-49CF-87A8-1BFE7A01D575}" srcOrd="6" destOrd="0" presId="urn:microsoft.com/office/officeart/2005/8/layout/radial1"/>
    <dgm:cxn modelId="{C8D0A4C3-544B-4D51-97B1-CF8E9FEF4210}" type="presParOf" srcId="{79446132-8B03-47F4-9148-9D65E7AC8650}" destId="{7D211EE7-DEAC-4EA5-96D7-B96700CCAB34}" srcOrd="7" destOrd="0" presId="urn:microsoft.com/office/officeart/2005/8/layout/radial1"/>
    <dgm:cxn modelId="{B305E949-3C8F-45BF-9CF2-40E253638D70}" type="presParOf" srcId="{7D211EE7-DEAC-4EA5-96D7-B96700CCAB34}" destId="{65087C6C-3CED-4999-A97B-6353133AFFB6}" srcOrd="0" destOrd="0" presId="urn:microsoft.com/office/officeart/2005/8/layout/radial1"/>
    <dgm:cxn modelId="{70CAF471-33DC-4A18-BF55-3077B980099E}" type="presParOf" srcId="{79446132-8B03-47F4-9148-9D65E7AC8650}" destId="{1C7C03A5-9735-4CA0-9896-FD276B2543D3}" srcOrd="8" destOrd="0" presId="urn:microsoft.com/office/officeart/2005/8/layout/radial1"/>
    <dgm:cxn modelId="{0DF395FC-E072-4CAA-9561-2FD1BCE2BD5E}" type="presParOf" srcId="{79446132-8B03-47F4-9148-9D65E7AC8650}" destId="{8A14E89F-4C88-48A9-A687-419E0CF43C76}" srcOrd="9" destOrd="0" presId="urn:microsoft.com/office/officeart/2005/8/layout/radial1"/>
    <dgm:cxn modelId="{932CA29F-BC5E-4EB3-A6D2-79593199C113}" type="presParOf" srcId="{8A14E89F-4C88-48A9-A687-419E0CF43C76}" destId="{20170676-5C07-4C53-B2C2-DC7F56E5F65A}" srcOrd="0" destOrd="0" presId="urn:microsoft.com/office/officeart/2005/8/layout/radial1"/>
    <dgm:cxn modelId="{6805EAFF-B309-4EC8-9112-7F7737162653}" type="presParOf" srcId="{79446132-8B03-47F4-9148-9D65E7AC8650}" destId="{F09FF133-9958-40EE-9936-D06C121E933A}" srcOrd="10" destOrd="0" presId="urn:microsoft.com/office/officeart/2005/8/layout/radial1"/>
    <dgm:cxn modelId="{2F20783B-D29D-481B-8AA1-51FBC01CEA68}" type="presParOf" srcId="{79446132-8B03-47F4-9148-9D65E7AC8650}" destId="{3560FA9F-0535-430C-B38C-960AEEF05070}" srcOrd="11" destOrd="0" presId="urn:microsoft.com/office/officeart/2005/8/layout/radial1"/>
    <dgm:cxn modelId="{AFA94768-8382-4D7E-8935-547B53D719C0}" type="presParOf" srcId="{3560FA9F-0535-430C-B38C-960AEEF05070}" destId="{E235FF51-8C02-4506-84C9-13D15A632D25}" srcOrd="0" destOrd="0" presId="urn:microsoft.com/office/officeart/2005/8/layout/radial1"/>
    <dgm:cxn modelId="{F8F44B3A-5AA1-4B0D-85F8-1AFBC8FA7A74}" type="presParOf" srcId="{79446132-8B03-47F4-9148-9D65E7AC8650}" destId="{3D946CA4-A6BA-4954-A7DB-38E06D2FBE21}"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1A50F-4993-4309-A976-DF3BCCEA5B5F}">
      <dsp:nvSpPr>
        <dsp:cNvPr id="0" name=""/>
        <dsp:cNvSpPr/>
      </dsp:nvSpPr>
      <dsp:spPr>
        <a:xfrm>
          <a:off x="3167704" y="1765409"/>
          <a:ext cx="1675659" cy="1689876"/>
        </a:xfrm>
        <a:prstGeom prst="ellipse">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CH" sz="1400" kern="1200" dirty="0" err="1" smtClean="0"/>
            <a:t>Entrainement</a:t>
          </a:r>
          <a:r>
            <a:rPr lang="de-CH" sz="1400" kern="1200" dirty="0" smtClean="0"/>
            <a:t> </a:t>
          </a:r>
          <a:r>
            <a:rPr lang="de-CH" sz="1400" kern="1200" dirty="0" err="1" smtClean="0"/>
            <a:t>d’endurance</a:t>
          </a:r>
          <a:endParaRPr lang="de-CH" sz="1400" kern="1200" dirty="0"/>
        </a:p>
      </dsp:txBody>
      <dsp:txXfrm>
        <a:off x="3413099" y="2012886"/>
        <a:ext cx="1184869" cy="1194922"/>
      </dsp:txXfrm>
    </dsp:sp>
    <dsp:sp modelId="{76B9E8ED-A0C0-4B33-B54A-BFEA66E1E830}">
      <dsp:nvSpPr>
        <dsp:cNvPr id="0" name=""/>
        <dsp:cNvSpPr/>
      </dsp:nvSpPr>
      <dsp:spPr>
        <a:xfrm rot="16200000">
          <a:off x="3915286" y="1659029"/>
          <a:ext cx="180495" cy="32265"/>
        </a:xfrm>
        <a:custGeom>
          <a:avLst/>
          <a:gdLst/>
          <a:ahLst/>
          <a:cxnLst/>
          <a:rect l="0" t="0" r="0" b="0"/>
          <a:pathLst>
            <a:path>
              <a:moveTo>
                <a:pt x="0" y="16132"/>
              </a:moveTo>
              <a:lnTo>
                <a:pt x="180495" y="1613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4001021" y="1670649"/>
        <a:ext cx="9024" cy="9024"/>
      </dsp:txXfrm>
    </dsp:sp>
    <dsp:sp modelId="{45A4A981-6DB2-4437-B185-38471614C7F2}">
      <dsp:nvSpPr>
        <dsp:cNvPr id="0" name=""/>
        <dsp:cNvSpPr/>
      </dsp:nvSpPr>
      <dsp:spPr>
        <a:xfrm>
          <a:off x="3060405" y="-104961"/>
          <a:ext cx="1890256" cy="1689876"/>
        </a:xfrm>
        <a:prstGeom prst="ellipse">
          <a:avLst/>
        </a:prstGeom>
        <a:solidFill>
          <a:srgbClr val="99FF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b="1" kern="1200" dirty="0" err="1" smtClean="0"/>
            <a:t>Psyché</a:t>
          </a:r>
          <a:endParaRPr lang="de-CH" sz="1200" b="1" kern="1200" dirty="0" smtClean="0"/>
        </a:p>
        <a:p>
          <a:pPr lvl="0" algn="ctr" defTabSz="533400">
            <a:lnSpc>
              <a:spcPct val="90000"/>
            </a:lnSpc>
            <a:spcBef>
              <a:spcPct val="0"/>
            </a:spcBef>
            <a:spcAft>
              <a:spcPct val="35000"/>
            </a:spcAft>
          </a:pPr>
          <a:r>
            <a:rPr lang="de-CH" sz="1000" kern="1200" dirty="0" err="1" smtClean="0"/>
            <a:t>Amélioration</a:t>
          </a:r>
          <a:r>
            <a:rPr lang="de-CH" sz="1000" kern="1200" dirty="0" smtClean="0"/>
            <a:t> de </a:t>
          </a:r>
          <a:r>
            <a:rPr lang="de-CH" sz="1000" kern="1200" dirty="0" err="1" smtClean="0"/>
            <a:t>l’humeur</a:t>
          </a:r>
          <a:r>
            <a:rPr lang="de-CH" sz="1000" kern="1200" dirty="0" smtClean="0"/>
            <a:t>, </a:t>
          </a:r>
          <a:r>
            <a:rPr lang="de-CH" sz="1000" kern="1200" dirty="0" err="1" smtClean="0"/>
            <a:t>bien</a:t>
          </a:r>
          <a:r>
            <a:rPr lang="de-CH" sz="1000" kern="1200" dirty="0" smtClean="0"/>
            <a:t> </a:t>
          </a:r>
          <a:r>
            <a:rPr lang="de-CH" sz="1000" kern="1200" dirty="0" err="1" smtClean="0"/>
            <a:t>être</a:t>
          </a:r>
          <a:r>
            <a:rPr lang="de-CH" sz="1000" kern="1200" dirty="0" smtClean="0"/>
            <a:t> ,</a:t>
          </a:r>
          <a:r>
            <a:rPr lang="fr-CH" sz="1000" kern="1200" dirty="0" smtClean="0"/>
            <a:t>effet antidépresseur</a:t>
          </a:r>
          <a:r>
            <a:rPr lang="de-CH" sz="1000" kern="1200" dirty="0" smtClean="0"/>
            <a:t>, </a:t>
          </a:r>
          <a:r>
            <a:rPr lang="de-CH" sz="1000" kern="1200" dirty="0" err="1" smtClean="0"/>
            <a:t>réduction</a:t>
          </a:r>
          <a:r>
            <a:rPr lang="de-CH" sz="1000" kern="1200" dirty="0" smtClean="0"/>
            <a:t> du stress, </a:t>
          </a:r>
          <a:r>
            <a:rPr lang="de-CH" sz="1000" kern="1200" dirty="0" err="1" smtClean="0"/>
            <a:t>diminition</a:t>
          </a:r>
          <a:r>
            <a:rPr lang="de-CH" sz="1000" kern="1200" dirty="0" smtClean="0"/>
            <a:t> de la </a:t>
          </a:r>
          <a:r>
            <a:rPr lang="de-CH" sz="1000" kern="1200" dirty="0" err="1" smtClean="0"/>
            <a:t>peur</a:t>
          </a:r>
          <a:endParaRPr lang="de-CH" sz="1000" kern="1200" dirty="0"/>
        </a:p>
      </dsp:txBody>
      <dsp:txXfrm>
        <a:off x="3337227" y="142516"/>
        <a:ext cx="1336612" cy="1194922"/>
      </dsp:txXfrm>
    </dsp:sp>
    <dsp:sp modelId="{681240A6-1CD3-487C-9A32-B6D25068B028}">
      <dsp:nvSpPr>
        <dsp:cNvPr id="0" name=""/>
        <dsp:cNvSpPr/>
      </dsp:nvSpPr>
      <dsp:spPr>
        <a:xfrm rot="20004246">
          <a:off x="4710606" y="2026554"/>
          <a:ext cx="857444" cy="32265"/>
        </a:xfrm>
        <a:custGeom>
          <a:avLst/>
          <a:gdLst/>
          <a:ahLst/>
          <a:cxnLst/>
          <a:rect l="0" t="0" r="0" b="0"/>
          <a:pathLst>
            <a:path>
              <a:moveTo>
                <a:pt x="0" y="16132"/>
              </a:moveTo>
              <a:lnTo>
                <a:pt x="857444" y="1613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5117892" y="2021251"/>
        <a:ext cx="42872" cy="42872"/>
      </dsp:txXfrm>
    </dsp:sp>
    <dsp:sp modelId="{4E8A0D46-4E2C-4629-B485-A4AA641C3AAB}">
      <dsp:nvSpPr>
        <dsp:cNvPr id="0" name=""/>
        <dsp:cNvSpPr/>
      </dsp:nvSpPr>
      <dsp:spPr>
        <a:xfrm>
          <a:off x="5435292" y="630088"/>
          <a:ext cx="1675659" cy="1689876"/>
        </a:xfrm>
        <a:prstGeom prst="ellipse">
          <a:avLst/>
        </a:prstGeom>
        <a:solidFill>
          <a:srgbClr val="99FF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b="1" kern="1200" dirty="0" err="1" smtClean="0"/>
            <a:t>Système</a:t>
          </a:r>
          <a:r>
            <a:rPr lang="de-CH" sz="1200" b="1" kern="1200" dirty="0" smtClean="0"/>
            <a:t> hormonal</a:t>
          </a:r>
        </a:p>
        <a:p>
          <a:pPr lvl="0" algn="ctr" defTabSz="533400">
            <a:lnSpc>
              <a:spcPct val="90000"/>
            </a:lnSpc>
            <a:spcBef>
              <a:spcPct val="0"/>
            </a:spcBef>
            <a:spcAft>
              <a:spcPct val="35000"/>
            </a:spcAft>
          </a:pPr>
          <a:r>
            <a:rPr lang="de-CH" sz="1000" kern="1200" dirty="0" err="1" smtClean="0"/>
            <a:t>baisse</a:t>
          </a:r>
          <a:r>
            <a:rPr lang="de-CH" sz="1000" kern="1200" dirty="0" smtClean="0"/>
            <a:t> de la </a:t>
          </a:r>
          <a:r>
            <a:rPr lang="de-CH" sz="1000" kern="1200" dirty="0" err="1" smtClean="0"/>
            <a:t>tension</a:t>
          </a:r>
          <a:r>
            <a:rPr lang="de-CH" sz="1000" kern="1200" dirty="0" smtClean="0"/>
            <a:t> </a:t>
          </a:r>
          <a:r>
            <a:rPr lang="de-CH" sz="1000" kern="1200" dirty="0" err="1" smtClean="0"/>
            <a:t>artérielle</a:t>
          </a:r>
          <a:r>
            <a:rPr lang="de-CH" sz="1000" kern="1200" dirty="0" smtClean="0"/>
            <a:t>, </a:t>
          </a:r>
          <a:r>
            <a:rPr lang="de-CH" sz="1000" kern="1200" dirty="0" err="1" smtClean="0"/>
            <a:t>baisse</a:t>
          </a:r>
          <a:r>
            <a:rPr lang="de-CH" sz="1000" kern="1200" dirty="0" smtClean="0"/>
            <a:t> de </a:t>
          </a:r>
          <a:r>
            <a:rPr lang="de-CH" sz="1000" kern="1200" dirty="0" err="1" smtClean="0"/>
            <a:t>production</a:t>
          </a:r>
          <a:r>
            <a:rPr lang="de-CH" sz="1000" kern="1200" dirty="0" smtClean="0"/>
            <a:t> de </a:t>
          </a:r>
          <a:r>
            <a:rPr lang="de-CH" sz="1000" kern="1200" dirty="0" err="1" smtClean="0"/>
            <a:t>l’hormone</a:t>
          </a:r>
          <a:r>
            <a:rPr lang="de-CH" sz="1000" kern="1200" dirty="0" smtClean="0"/>
            <a:t> de stress</a:t>
          </a:r>
          <a:endParaRPr lang="de-CH" sz="1000" kern="1200" dirty="0"/>
        </a:p>
      </dsp:txBody>
      <dsp:txXfrm>
        <a:off x="5680687" y="877565"/>
        <a:ext cx="1184869" cy="1194922"/>
      </dsp:txXfrm>
    </dsp:sp>
    <dsp:sp modelId="{4DD5F8B7-AACC-46CA-8DD4-0D9FCB9884B5}">
      <dsp:nvSpPr>
        <dsp:cNvPr id="0" name=""/>
        <dsp:cNvSpPr/>
      </dsp:nvSpPr>
      <dsp:spPr>
        <a:xfrm rot="1595754">
          <a:off x="4710606" y="3161875"/>
          <a:ext cx="857444" cy="32265"/>
        </a:xfrm>
        <a:custGeom>
          <a:avLst/>
          <a:gdLst/>
          <a:ahLst/>
          <a:cxnLst/>
          <a:rect l="0" t="0" r="0" b="0"/>
          <a:pathLst>
            <a:path>
              <a:moveTo>
                <a:pt x="0" y="16132"/>
              </a:moveTo>
              <a:lnTo>
                <a:pt x="857444" y="1613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5117892" y="3156572"/>
        <a:ext cx="42872" cy="42872"/>
      </dsp:txXfrm>
    </dsp:sp>
    <dsp:sp modelId="{DDC5FFB1-D642-49CF-87A8-1BFE7A01D575}">
      <dsp:nvSpPr>
        <dsp:cNvPr id="0" name=""/>
        <dsp:cNvSpPr/>
      </dsp:nvSpPr>
      <dsp:spPr>
        <a:xfrm>
          <a:off x="5435292" y="2900730"/>
          <a:ext cx="1675659" cy="1689876"/>
        </a:xfrm>
        <a:prstGeom prst="ellipse">
          <a:avLst/>
        </a:prstGeom>
        <a:solidFill>
          <a:srgbClr val="99FF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b="1" kern="1200" dirty="0" err="1" smtClean="0"/>
            <a:t>métabolisme</a:t>
          </a:r>
          <a:endParaRPr lang="de-CH" sz="1200" b="1" kern="1200" dirty="0" smtClean="0"/>
        </a:p>
        <a:p>
          <a:pPr lvl="0" algn="ctr" defTabSz="533400">
            <a:lnSpc>
              <a:spcPct val="90000"/>
            </a:lnSpc>
            <a:spcBef>
              <a:spcPct val="0"/>
            </a:spcBef>
            <a:spcAft>
              <a:spcPct val="35000"/>
            </a:spcAft>
          </a:pPr>
          <a:r>
            <a:rPr lang="de-CH" sz="1000" kern="1200" dirty="0" err="1" smtClean="0"/>
            <a:t>Meilleure</a:t>
          </a:r>
          <a:r>
            <a:rPr lang="de-CH" sz="1000" kern="1200" dirty="0" smtClean="0"/>
            <a:t> </a:t>
          </a:r>
          <a:r>
            <a:rPr lang="fr-CH" sz="1000" kern="1200" dirty="0" smtClean="0"/>
            <a:t>sensibilité à l’insuline</a:t>
          </a:r>
          <a:r>
            <a:rPr lang="de-CH" sz="1000" kern="1200" dirty="0" smtClean="0"/>
            <a:t>, </a:t>
          </a:r>
          <a:r>
            <a:rPr lang="fr-CH" sz="1000" kern="1200" dirty="0" smtClean="0"/>
            <a:t>prévention du diabète type II</a:t>
          </a:r>
          <a:r>
            <a:rPr lang="de-CH" sz="1000" kern="1200" dirty="0" smtClean="0"/>
            <a:t>, </a:t>
          </a:r>
          <a:r>
            <a:rPr lang="de-CH" sz="1000" kern="1200" dirty="0" err="1" smtClean="0"/>
            <a:t>meilleure</a:t>
          </a:r>
          <a:r>
            <a:rPr lang="de-CH" sz="1000" kern="1200" dirty="0" smtClean="0"/>
            <a:t> </a:t>
          </a:r>
          <a:r>
            <a:rPr lang="de-CH" sz="1000" kern="1200" dirty="0" err="1" smtClean="0"/>
            <a:t>combustion</a:t>
          </a:r>
          <a:r>
            <a:rPr lang="de-CH" sz="1000" kern="1200" dirty="0" smtClean="0"/>
            <a:t> des </a:t>
          </a:r>
          <a:r>
            <a:rPr lang="de-CH" sz="1000" kern="1200" dirty="0" err="1" smtClean="0"/>
            <a:t>graisses</a:t>
          </a:r>
          <a:r>
            <a:rPr lang="de-CH" sz="1000" kern="1200" dirty="0" smtClean="0"/>
            <a:t>, </a:t>
          </a:r>
          <a:r>
            <a:rPr lang="de-CH" sz="1000" kern="1200" dirty="0" err="1" smtClean="0"/>
            <a:t>baisse</a:t>
          </a:r>
          <a:r>
            <a:rPr lang="de-CH" sz="1000" kern="1200" dirty="0" smtClean="0"/>
            <a:t> du </a:t>
          </a:r>
          <a:r>
            <a:rPr lang="de-CH" sz="1000" kern="1200" dirty="0" err="1" smtClean="0"/>
            <a:t>taux</a:t>
          </a:r>
          <a:r>
            <a:rPr lang="de-CH" sz="1000" kern="1200" dirty="0" smtClean="0"/>
            <a:t> de </a:t>
          </a:r>
          <a:r>
            <a:rPr lang="de-CH" sz="1000" kern="1200" dirty="0" err="1" smtClean="0"/>
            <a:t>cholestérol</a:t>
          </a:r>
          <a:endParaRPr lang="de-CH" sz="1000" kern="1200" dirty="0"/>
        </a:p>
      </dsp:txBody>
      <dsp:txXfrm>
        <a:off x="5680687" y="3148207"/>
        <a:ext cx="1184869" cy="1194922"/>
      </dsp:txXfrm>
    </dsp:sp>
    <dsp:sp modelId="{7D211EE7-DEAC-4EA5-96D7-B96700CCAB34}">
      <dsp:nvSpPr>
        <dsp:cNvPr id="0" name=""/>
        <dsp:cNvSpPr/>
      </dsp:nvSpPr>
      <dsp:spPr>
        <a:xfrm rot="5400000">
          <a:off x="3915286" y="3529401"/>
          <a:ext cx="180495" cy="32265"/>
        </a:xfrm>
        <a:custGeom>
          <a:avLst/>
          <a:gdLst/>
          <a:ahLst/>
          <a:cxnLst/>
          <a:rect l="0" t="0" r="0" b="0"/>
          <a:pathLst>
            <a:path>
              <a:moveTo>
                <a:pt x="0" y="16132"/>
              </a:moveTo>
              <a:lnTo>
                <a:pt x="180495" y="1613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4001021" y="3541021"/>
        <a:ext cx="9024" cy="9024"/>
      </dsp:txXfrm>
    </dsp:sp>
    <dsp:sp modelId="{1C7C03A5-9735-4CA0-9896-FD276B2543D3}">
      <dsp:nvSpPr>
        <dsp:cNvPr id="0" name=""/>
        <dsp:cNvSpPr/>
      </dsp:nvSpPr>
      <dsp:spPr>
        <a:xfrm>
          <a:off x="3167704" y="3635781"/>
          <a:ext cx="1675659" cy="1689876"/>
        </a:xfrm>
        <a:prstGeom prst="ellipse">
          <a:avLst/>
        </a:prstGeom>
        <a:solidFill>
          <a:srgbClr val="99FF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b="1" kern="1200" dirty="0" err="1" smtClean="0"/>
            <a:t>Système</a:t>
          </a:r>
          <a:r>
            <a:rPr lang="de-CH" sz="1200" b="1" kern="1200" dirty="0" smtClean="0"/>
            <a:t> </a:t>
          </a:r>
          <a:r>
            <a:rPr lang="de-CH" sz="1200" b="1" kern="1200" dirty="0" err="1" smtClean="0"/>
            <a:t>immunitaire</a:t>
          </a:r>
          <a:endParaRPr lang="de-CH" sz="1200" b="1" kern="1200" dirty="0" smtClean="0"/>
        </a:p>
        <a:p>
          <a:pPr lvl="0" algn="ctr" defTabSz="533400">
            <a:lnSpc>
              <a:spcPct val="90000"/>
            </a:lnSpc>
            <a:spcBef>
              <a:spcPct val="0"/>
            </a:spcBef>
            <a:spcAft>
              <a:spcPct val="35000"/>
            </a:spcAft>
          </a:pPr>
          <a:r>
            <a:rPr lang="de-CH" sz="1000" kern="1200" dirty="0" err="1" smtClean="0"/>
            <a:t>réduction</a:t>
          </a:r>
          <a:r>
            <a:rPr lang="de-CH" sz="1000" kern="1200" dirty="0" smtClean="0"/>
            <a:t> du </a:t>
          </a:r>
          <a:r>
            <a:rPr lang="de-CH" sz="1000" kern="1200" dirty="0" err="1" smtClean="0"/>
            <a:t>risque</a:t>
          </a:r>
          <a:r>
            <a:rPr lang="de-CH" sz="1000" kern="1200" dirty="0" smtClean="0"/>
            <a:t> </a:t>
          </a:r>
          <a:r>
            <a:rPr lang="de-CH" sz="1000" kern="1200" dirty="0" err="1" smtClean="0"/>
            <a:t>d’infection</a:t>
          </a:r>
          <a:r>
            <a:rPr lang="de-CH" sz="1000" kern="1200" dirty="0" smtClean="0"/>
            <a:t>,  </a:t>
          </a:r>
          <a:r>
            <a:rPr lang="de-CH" sz="1000" kern="1200" dirty="0" err="1" smtClean="0"/>
            <a:t>prévention</a:t>
          </a:r>
          <a:r>
            <a:rPr lang="de-CH" sz="1000" kern="1200" dirty="0" smtClean="0"/>
            <a:t> </a:t>
          </a:r>
          <a:r>
            <a:rPr lang="de-CH" sz="1000" kern="1200" dirty="0" err="1" smtClean="0"/>
            <a:t>contre</a:t>
          </a:r>
          <a:r>
            <a:rPr lang="de-CH" sz="1000" kern="1200" dirty="0" smtClean="0"/>
            <a:t> le </a:t>
          </a:r>
          <a:r>
            <a:rPr lang="de-CH" sz="1000" kern="1200" dirty="0" err="1" smtClean="0"/>
            <a:t>cancer</a:t>
          </a:r>
          <a:r>
            <a:rPr lang="de-CH" sz="1000" kern="1200" dirty="0" smtClean="0"/>
            <a:t> et les </a:t>
          </a:r>
          <a:r>
            <a:rPr lang="de-CH" sz="1000" kern="1200" dirty="0" err="1" smtClean="0"/>
            <a:t>tumeurs</a:t>
          </a:r>
          <a:r>
            <a:rPr lang="de-CH" sz="1000" kern="1200" dirty="0" smtClean="0"/>
            <a:t>, </a:t>
          </a:r>
          <a:r>
            <a:rPr lang="de-CH" sz="1000" kern="1200" dirty="0" err="1" smtClean="0"/>
            <a:t>renforcement</a:t>
          </a:r>
          <a:r>
            <a:rPr lang="de-CH" sz="1000" kern="1200" dirty="0" smtClean="0"/>
            <a:t> du </a:t>
          </a:r>
          <a:r>
            <a:rPr lang="de-CH" sz="1000" kern="1200" dirty="0" err="1" smtClean="0"/>
            <a:t>système</a:t>
          </a:r>
          <a:r>
            <a:rPr lang="de-CH" sz="1000" kern="1200" dirty="0" smtClean="0"/>
            <a:t> </a:t>
          </a:r>
          <a:r>
            <a:rPr lang="de-CH" sz="1000" kern="1200" dirty="0" err="1" smtClean="0"/>
            <a:t>immunitaire</a:t>
          </a:r>
          <a:endParaRPr lang="de-CH" sz="1000" kern="1200" dirty="0"/>
        </a:p>
      </dsp:txBody>
      <dsp:txXfrm>
        <a:off x="3413099" y="3883258"/>
        <a:ext cx="1184869" cy="1194922"/>
      </dsp:txXfrm>
    </dsp:sp>
    <dsp:sp modelId="{8A14E89F-4C88-48A9-A687-419E0CF43C76}">
      <dsp:nvSpPr>
        <dsp:cNvPr id="0" name=""/>
        <dsp:cNvSpPr/>
      </dsp:nvSpPr>
      <dsp:spPr>
        <a:xfrm rot="9204246">
          <a:off x="2443017" y="3161875"/>
          <a:ext cx="857444" cy="32265"/>
        </a:xfrm>
        <a:custGeom>
          <a:avLst/>
          <a:gdLst/>
          <a:ahLst/>
          <a:cxnLst/>
          <a:rect l="0" t="0" r="0" b="0"/>
          <a:pathLst>
            <a:path>
              <a:moveTo>
                <a:pt x="0" y="16132"/>
              </a:moveTo>
              <a:lnTo>
                <a:pt x="857444" y="1613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rot="10800000">
        <a:off x="2850303" y="3156572"/>
        <a:ext cx="42872" cy="42872"/>
      </dsp:txXfrm>
    </dsp:sp>
    <dsp:sp modelId="{F09FF133-9958-40EE-9936-D06C121E933A}">
      <dsp:nvSpPr>
        <dsp:cNvPr id="0" name=""/>
        <dsp:cNvSpPr/>
      </dsp:nvSpPr>
      <dsp:spPr>
        <a:xfrm>
          <a:off x="900115" y="2900730"/>
          <a:ext cx="1675659" cy="1689876"/>
        </a:xfrm>
        <a:prstGeom prst="ellipse">
          <a:avLst/>
        </a:prstGeom>
        <a:solidFill>
          <a:srgbClr val="99FF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b="1" kern="1200" dirty="0" err="1" smtClean="0"/>
            <a:t>Appareil</a:t>
          </a:r>
          <a:r>
            <a:rPr lang="de-CH" sz="1200" b="1" kern="1200" dirty="0" smtClean="0"/>
            <a:t> </a:t>
          </a:r>
          <a:r>
            <a:rPr lang="de-CH" sz="1200" b="1" kern="1200" dirty="0" err="1" smtClean="0"/>
            <a:t>locomoteurt</a:t>
          </a:r>
          <a:endParaRPr lang="de-CH" sz="1200" b="1" kern="1200" dirty="0" smtClean="0"/>
        </a:p>
        <a:p>
          <a:pPr lvl="0" algn="ctr" defTabSz="533400">
            <a:lnSpc>
              <a:spcPct val="90000"/>
            </a:lnSpc>
            <a:spcBef>
              <a:spcPct val="0"/>
            </a:spcBef>
            <a:spcAft>
              <a:spcPct val="35000"/>
            </a:spcAft>
          </a:pPr>
          <a:r>
            <a:rPr lang="de-CH" sz="1200" kern="1200" dirty="0" err="1" smtClean="0"/>
            <a:t>Renforcement</a:t>
          </a:r>
          <a:r>
            <a:rPr lang="de-CH" sz="1200" kern="1200" dirty="0" smtClean="0"/>
            <a:t> des </a:t>
          </a:r>
          <a:r>
            <a:rPr lang="de-CH" sz="1200" kern="1200" dirty="0" err="1" smtClean="0"/>
            <a:t>os</a:t>
          </a:r>
          <a:r>
            <a:rPr lang="de-CH" sz="1200" kern="1200" dirty="0" smtClean="0"/>
            <a:t>, </a:t>
          </a:r>
          <a:r>
            <a:rPr lang="de-CH" sz="1000" kern="1200" dirty="0" smtClean="0"/>
            <a:t>, </a:t>
          </a:r>
          <a:r>
            <a:rPr lang="de-CH" sz="1000" kern="1200" dirty="0" err="1" smtClean="0"/>
            <a:t>catilage</a:t>
          </a:r>
          <a:r>
            <a:rPr lang="de-CH" sz="1000" kern="1200" dirty="0" smtClean="0"/>
            <a:t>, </a:t>
          </a:r>
          <a:r>
            <a:rPr lang="de-CH" sz="1000" kern="1200" dirty="0" err="1" smtClean="0"/>
            <a:t>tendons</a:t>
          </a:r>
          <a:r>
            <a:rPr lang="de-CH" sz="1000" kern="1200" dirty="0" smtClean="0"/>
            <a:t> et </a:t>
          </a:r>
          <a:r>
            <a:rPr lang="de-CH" sz="1000" kern="1200" dirty="0" err="1" smtClean="0"/>
            <a:t>ligaments</a:t>
          </a:r>
          <a:r>
            <a:rPr lang="de-CH" sz="1000" kern="1200" dirty="0" smtClean="0"/>
            <a:t>, </a:t>
          </a:r>
          <a:r>
            <a:rPr lang="de-CH" sz="1000" kern="1200" dirty="0" err="1" smtClean="0"/>
            <a:t>renforcement</a:t>
          </a:r>
          <a:r>
            <a:rPr lang="de-CH" sz="1000" kern="1200" dirty="0" smtClean="0"/>
            <a:t> de la </a:t>
          </a:r>
          <a:r>
            <a:rPr lang="de-CH" sz="1000" kern="1200" dirty="0" err="1" smtClean="0"/>
            <a:t>musculature</a:t>
          </a:r>
          <a:endParaRPr lang="de-CH" sz="1000" kern="1200" dirty="0"/>
        </a:p>
      </dsp:txBody>
      <dsp:txXfrm>
        <a:off x="1145510" y="3148207"/>
        <a:ext cx="1184869" cy="1194922"/>
      </dsp:txXfrm>
    </dsp:sp>
    <dsp:sp modelId="{3560FA9F-0535-430C-B38C-960AEEF05070}">
      <dsp:nvSpPr>
        <dsp:cNvPr id="0" name=""/>
        <dsp:cNvSpPr/>
      </dsp:nvSpPr>
      <dsp:spPr>
        <a:xfrm rot="12416994">
          <a:off x="2475766" y="2026553"/>
          <a:ext cx="826512" cy="32265"/>
        </a:xfrm>
        <a:custGeom>
          <a:avLst/>
          <a:gdLst/>
          <a:ahLst/>
          <a:cxnLst/>
          <a:rect l="0" t="0" r="0" b="0"/>
          <a:pathLst>
            <a:path>
              <a:moveTo>
                <a:pt x="0" y="16132"/>
              </a:moveTo>
              <a:lnTo>
                <a:pt x="826512" y="1613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rot="10800000">
        <a:off x="2868360" y="2022023"/>
        <a:ext cx="41325" cy="41325"/>
      </dsp:txXfrm>
    </dsp:sp>
    <dsp:sp modelId="{3D946CA4-A6BA-4954-A7DB-38E06D2FBE21}">
      <dsp:nvSpPr>
        <dsp:cNvPr id="0" name=""/>
        <dsp:cNvSpPr/>
      </dsp:nvSpPr>
      <dsp:spPr>
        <a:xfrm>
          <a:off x="934682" y="630087"/>
          <a:ext cx="1675659" cy="1689876"/>
        </a:xfrm>
        <a:prstGeom prst="ellipse">
          <a:avLst/>
        </a:prstGeom>
        <a:solidFill>
          <a:srgbClr val="99FF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b="1" kern="1200" dirty="0" err="1" smtClean="0"/>
            <a:t>Système</a:t>
          </a:r>
          <a:r>
            <a:rPr lang="de-CH" sz="1200" b="1" kern="1200" dirty="0" smtClean="0"/>
            <a:t> </a:t>
          </a:r>
          <a:r>
            <a:rPr lang="de-CH" sz="1200" b="1" kern="1200" dirty="0" err="1" smtClean="0"/>
            <a:t>cardio-vasculaire</a:t>
          </a:r>
          <a:endParaRPr lang="de-CH" sz="1200" b="1" kern="1200" dirty="0" smtClean="0"/>
        </a:p>
        <a:p>
          <a:pPr lvl="0" algn="ctr" defTabSz="533400">
            <a:lnSpc>
              <a:spcPct val="90000"/>
            </a:lnSpc>
            <a:spcBef>
              <a:spcPct val="0"/>
            </a:spcBef>
            <a:spcAft>
              <a:spcPct val="35000"/>
            </a:spcAft>
          </a:pPr>
          <a:r>
            <a:rPr lang="de-CH" sz="1000" kern="1200" dirty="0" smtClean="0"/>
            <a:t>Pouls au </a:t>
          </a:r>
          <a:r>
            <a:rPr lang="de-CH" sz="1000" kern="1200" dirty="0" err="1" smtClean="0"/>
            <a:t>repos</a:t>
          </a:r>
          <a:r>
            <a:rPr lang="de-CH" sz="1000" kern="1200" dirty="0" smtClean="0"/>
            <a:t> </a:t>
          </a:r>
          <a:r>
            <a:rPr lang="de-CH" sz="1000" kern="1200" dirty="0" err="1" smtClean="0"/>
            <a:t>bas</a:t>
          </a:r>
          <a:r>
            <a:rPr lang="de-CH" sz="1000" kern="1200" dirty="0" smtClean="0"/>
            <a:t>, </a:t>
          </a:r>
          <a:r>
            <a:rPr lang="de-CH" sz="1000" kern="1200" dirty="0" err="1" smtClean="0"/>
            <a:t>moins</a:t>
          </a:r>
          <a:r>
            <a:rPr lang="de-CH" sz="1000" kern="1200" dirty="0" smtClean="0"/>
            <a:t> de</a:t>
          </a:r>
          <a:r>
            <a:rPr lang="fr-CH" sz="1000" kern="1200" dirty="0" smtClean="0"/>
            <a:t> troubles du rythme cardiaque</a:t>
          </a:r>
          <a:r>
            <a:rPr lang="de-CH" sz="1000" kern="1200" dirty="0" smtClean="0"/>
            <a:t>, </a:t>
          </a:r>
          <a:r>
            <a:rPr lang="de-CH" sz="1000" kern="1200" dirty="0" err="1" smtClean="0"/>
            <a:t>meilleur</a:t>
          </a:r>
          <a:r>
            <a:rPr lang="de-CH" sz="1000" kern="1200" dirty="0" smtClean="0"/>
            <a:t> apport </a:t>
          </a:r>
          <a:r>
            <a:rPr lang="de-CH" sz="1000" kern="1200" dirty="0" err="1" smtClean="0"/>
            <a:t>d’oxygène</a:t>
          </a:r>
          <a:r>
            <a:rPr lang="de-CH" sz="1000" kern="1200" dirty="0" smtClean="0"/>
            <a:t> </a:t>
          </a:r>
          <a:endParaRPr lang="de-CH" sz="1000" kern="1200" dirty="0"/>
        </a:p>
      </dsp:txBody>
      <dsp:txXfrm>
        <a:off x="1180077" y="877564"/>
        <a:ext cx="1184869" cy="119492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7" name="Rectangle 7"/>
          <p:cNvSpPr>
            <a:spLocks noGrp="1" noChangeArrowheads="1"/>
          </p:cNvSpPr>
          <p:nvPr>
            <p:ph type="dt" sz="quarter" idx="1"/>
          </p:nvPr>
        </p:nvSpPr>
        <p:spPr bwMode="auto">
          <a:xfrm>
            <a:off x="6837540" y="271734"/>
            <a:ext cx="2571321" cy="395643"/>
          </a:xfrm>
          <a:prstGeom prst="rect">
            <a:avLst/>
          </a:prstGeom>
          <a:noFill/>
          <a:ln w="28575">
            <a:noFill/>
            <a:miter lim="800000"/>
            <a:headEnd type="none" w="sm" len="sm"/>
            <a:tailEnd type="none" w="sm" len="sm"/>
          </a:ln>
          <a:effectLst/>
        </p:spPr>
        <p:txBody>
          <a:bodyPr vert="horz" wrap="none" lIns="91278" tIns="45639" rIns="91278" bIns="45639" numCol="1" anchor="ctr" anchorCtr="0" compatLnSpc="1">
            <a:prstTxWarp prst="textNoShape">
              <a:avLst/>
            </a:prstTxWarp>
          </a:bodyPr>
          <a:lstStyle>
            <a:lvl1pPr algn="r">
              <a:defRPr sz="1000"/>
            </a:lvl1pPr>
          </a:lstStyle>
          <a:p>
            <a:pPr>
              <a:defRPr/>
            </a:pPr>
            <a:r>
              <a:rPr lang="de-DE" dirty="0"/>
              <a:t>Stand </a:t>
            </a:r>
            <a:r>
              <a:rPr lang="de-DE" dirty="0" smtClean="0"/>
              <a:t>15.04.2015</a:t>
            </a:r>
            <a:endParaRPr lang="fr-CH" dirty="0"/>
          </a:p>
        </p:txBody>
      </p:sp>
      <p:sp>
        <p:nvSpPr>
          <p:cNvPr id="20488" name="Rectangle 8"/>
          <p:cNvSpPr>
            <a:spLocks noGrp="1" noChangeAspect="1" noChangeArrowheads="1"/>
          </p:cNvSpPr>
          <p:nvPr>
            <p:ph type="hdr" sz="quarter"/>
          </p:nvPr>
        </p:nvSpPr>
        <p:spPr bwMode="auto">
          <a:xfrm>
            <a:off x="472995" y="271735"/>
            <a:ext cx="5258574" cy="394557"/>
          </a:xfrm>
          <a:prstGeom prst="rect">
            <a:avLst/>
          </a:prstGeom>
          <a:noFill/>
          <a:ln w="28575">
            <a:noFill/>
            <a:miter lim="800000"/>
            <a:headEnd type="none" w="sm" len="sm"/>
            <a:tailEnd type="none" w="sm" len="sm"/>
          </a:ln>
          <a:effectLst/>
        </p:spPr>
        <p:txBody>
          <a:bodyPr vert="horz" wrap="none" lIns="91278" tIns="45639" rIns="91278" bIns="45639" numCol="1" anchor="ctr" anchorCtr="0" compatLnSpc="1">
            <a:prstTxWarp prst="textNoShape">
              <a:avLst/>
            </a:prstTxWarp>
          </a:bodyPr>
          <a:lstStyle>
            <a:lvl1pPr algn="l">
              <a:defRPr sz="1000" b="1"/>
            </a:lvl1pPr>
          </a:lstStyle>
          <a:p>
            <a:pPr>
              <a:defRPr/>
            </a:pPr>
            <a:r>
              <a:rPr lang="fr-CH" dirty="0" smtClean="0"/>
              <a:t>Komp Zen Sport A, SpiSpo RS 1-15</a:t>
            </a:r>
          </a:p>
          <a:p>
            <a:pPr>
              <a:defRPr/>
            </a:pPr>
            <a:r>
              <a:rPr lang="fr-CH" dirty="0" err="1" smtClean="0"/>
              <a:t>Inspektion</a:t>
            </a:r>
            <a:r>
              <a:rPr lang="fr-CH" dirty="0" smtClean="0"/>
              <a:t> Kdt Ter Reg 4</a:t>
            </a:r>
            <a:endParaRPr lang="fr-CH" dirty="0"/>
          </a:p>
        </p:txBody>
      </p:sp>
      <p:sp>
        <p:nvSpPr>
          <p:cNvPr id="20489" name="Rectangle 9"/>
          <p:cNvSpPr>
            <a:spLocks noGrp="1" noChangeArrowheads="1"/>
          </p:cNvSpPr>
          <p:nvPr>
            <p:ph type="ftr" sz="quarter" idx="2"/>
          </p:nvPr>
        </p:nvSpPr>
        <p:spPr bwMode="auto">
          <a:xfrm>
            <a:off x="472995" y="6421597"/>
            <a:ext cx="4312587" cy="320645"/>
          </a:xfrm>
          <a:prstGeom prst="rect">
            <a:avLst/>
          </a:prstGeom>
          <a:noFill/>
          <a:ln w="28575">
            <a:noFill/>
            <a:miter lim="800000"/>
            <a:headEnd type="none" w="sm" len="sm"/>
            <a:tailEnd type="none" w="sm" len="sm"/>
          </a:ln>
          <a:effectLst/>
        </p:spPr>
        <p:txBody>
          <a:bodyPr vert="horz" wrap="none" lIns="91286" tIns="45643" rIns="91286" bIns="45643" numCol="1" anchor="b" anchorCtr="0" compatLnSpc="1">
            <a:prstTxWarp prst="textNoShape">
              <a:avLst/>
            </a:prstTxWarp>
          </a:bodyPr>
          <a:lstStyle>
            <a:lvl1pPr algn="l">
              <a:defRPr sz="1000"/>
            </a:lvl1pPr>
          </a:lstStyle>
          <a:p>
            <a:pPr>
              <a:defRPr/>
            </a:pPr>
            <a:r>
              <a:rPr lang="fr-CH" dirty="0" smtClean="0"/>
              <a:t>Kdt Komp Zen Sport A, Oberst i Gst Ahlmann</a:t>
            </a:r>
            <a:endParaRPr lang="fr-CH" dirty="0"/>
          </a:p>
        </p:txBody>
      </p:sp>
      <p:sp>
        <p:nvSpPr>
          <p:cNvPr id="20490" name="Rectangle 10"/>
          <p:cNvSpPr>
            <a:spLocks noGrp="1" noChangeArrowheads="1"/>
          </p:cNvSpPr>
          <p:nvPr>
            <p:ph type="sldNum" sz="quarter" idx="3"/>
          </p:nvPr>
        </p:nvSpPr>
        <p:spPr bwMode="auto">
          <a:xfrm>
            <a:off x="6837539" y="6421597"/>
            <a:ext cx="2573641" cy="320645"/>
          </a:xfrm>
          <a:prstGeom prst="rect">
            <a:avLst/>
          </a:prstGeom>
          <a:noFill/>
          <a:ln w="28575">
            <a:noFill/>
            <a:miter lim="800000"/>
            <a:headEnd type="none" w="sm" len="sm"/>
            <a:tailEnd type="none" w="sm" len="sm"/>
          </a:ln>
          <a:effectLst/>
        </p:spPr>
        <p:txBody>
          <a:bodyPr vert="horz" wrap="none" lIns="91286" tIns="45643" rIns="91286" bIns="45643" numCol="1" anchor="b" anchorCtr="0" compatLnSpc="1">
            <a:prstTxWarp prst="textNoShape">
              <a:avLst/>
            </a:prstTxWarp>
          </a:bodyPr>
          <a:lstStyle>
            <a:lvl1pPr algn="r">
              <a:defRPr sz="1000"/>
            </a:lvl1pPr>
          </a:lstStyle>
          <a:p>
            <a:pPr>
              <a:defRPr/>
            </a:pPr>
            <a:fld id="{72CACF89-797B-4451-A54A-5A43997C9BCC}" type="slidenum">
              <a:rPr lang="fr-CH"/>
              <a:pPr>
                <a:defRPr/>
              </a:pPr>
              <a:t>‹Nr.›</a:t>
            </a:fld>
            <a:endParaRPr lang="fr-CH"/>
          </a:p>
        </p:txBody>
      </p:sp>
    </p:spTree>
    <p:extLst>
      <p:ext uri="{BB962C8B-B14F-4D97-AF65-F5344CB8AC3E}">
        <p14:creationId xmlns:p14="http://schemas.microsoft.com/office/powerpoint/2010/main" val="9425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8"/>
          <p:cNvSpPr>
            <a:spLocks noGrp="1" noRot="1" noChangeAspect="1" noChangeArrowheads="1" noTextEdit="1"/>
          </p:cNvSpPr>
          <p:nvPr>
            <p:ph type="sldImg" idx="2"/>
          </p:nvPr>
        </p:nvSpPr>
        <p:spPr bwMode="auto">
          <a:xfrm>
            <a:off x="1563688" y="741363"/>
            <a:ext cx="1646237" cy="1235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01" name="Rectangle 9"/>
          <p:cNvSpPr>
            <a:spLocks noGrp="1" noChangeArrowheads="1"/>
          </p:cNvSpPr>
          <p:nvPr>
            <p:ph type="body" sz="quarter" idx="3"/>
          </p:nvPr>
        </p:nvSpPr>
        <p:spPr bwMode="auto">
          <a:xfrm>
            <a:off x="472995" y="2074955"/>
            <a:ext cx="8938186" cy="4346642"/>
          </a:xfrm>
          <a:prstGeom prst="rect">
            <a:avLst/>
          </a:prstGeom>
          <a:noFill/>
          <a:ln w="12700">
            <a:noFill/>
            <a:miter lim="800000"/>
            <a:headEnd type="none" w="sm" len="sm"/>
            <a:tailEnd type="none" w="sm" len="sm"/>
          </a:ln>
          <a:effectLst/>
        </p:spPr>
        <p:txBody>
          <a:bodyPr vert="horz" wrap="square" lIns="91278" tIns="45639" rIns="91278" bIns="45639" numCol="1" anchor="t" anchorCtr="0" compatLnSpc="1">
            <a:prstTxWarp prst="textNoShape">
              <a:avLst/>
            </a:prstTxWarp>
          </a:bodyPr>
          <a:lstStyle/>
          <a:p>
            <a:pPr lvl="0"/>
            <a:r>
              <a:rPr lang="de-CH" noProof="0" smtClean="0"/>
              <a:t>Klicken Sie, um die Formate des Vorlagentextes zu bearbeiten</a:t>
            </a:r>
          </a:p>
          <a:p>
            <a:pPr lvl="1"/>
            <a:r>
              <a:rPr lang="de-CH" noProof="0" smtClean="0"/>
              <a:t>Zweite Ebene</a:t>
            </a:r>
          </a:p>
          <a:p>
            <a:pPr lvl="2"/>
            <a:r>
              <a:rPr lang="de-CH" noProof="0" smtClean="0"/>
              <a:t>Dritte Ebene</a:t>
            </a:r>
          </a:p>
          <a:p>
            <a:pPr lvl="3"/>
            <a:endParaRPr lang="de-CH" noProof="0" smtClean="0"/>
          </a:p>
        </p:txBody>
      </p:sp>
      <p:sp>
        <p:nvSpPr>
          <p:cNvPr id="8202" name="Rectangle 10"/>
          <p:cNvSpPr>
            <a:spLocks noGrp="1" noChangeArrowheads="1"/>
          </p:cNvSpPr>
          <p:nvPr>
            <p:ph type="dt" sz="quarter" idx="1"/>
          </p:nvPr>
        </p:nvSpPr>
        <p:spPr bwMode="auto">
          <a:xfrm>
            <a:off x="6835221" y="270647"/>
            <a:ext cx="2571322" cy="395643"/>
          </a:xfrm>
          <a:prstGeom prst="rect">
            <a:avLst/>
          </a:prstGeom>
          <a:noFill/>
          <a:ln w="28575">
            <a:noFill/>
            <a:miter lim="800000"/>
            <a:headEnd type="none" w="sm" len="sm"/>
            <a:tailEnd type="none" w="sm" len="sm"/>
          </a:ln>
          <a:effectLst/>
        </p:spPr>
        <p:txBody>
          <a:bodyPr vert="horz" wrap="none" lIns="91278" tIns="45639" rIns="91278" bIns="45639" numCol="1" anchor="ctr" anchorCtr="0" compatLnSpc="1">
            <a:prstTxWarp prst="textNoShape">
              <a:avLst/>
            </a:prstTxWarp>
          </a:bodyPr>
          <a:lstStyle>
            <a:lvl1pPr algn="r">
              <a:defRPr sz="1000"/>
            </a:lvl1pPr>
          </a:lstStyle>
          <a:p>
            <a:pPr>
              <a:defRPr/>
            </a:pPr>
            <a:r>
              <a:rPr lang="de-DE"/>
              <a:t>Stand TT.MM.JJ</a:t>
            </a:r>
            <a:endParaRPr lang="fr-CH"/>
          </a:p>
        </p:txBody>
      </p:sp>
      <p:sp>
        <p:nvSpPr>
          <p:cNvPr id="8203" name="Rectangle 11"/>
          <p:cNvSpPr>
            <a:spLocks noGrp="1" noChangeArrowheads="1"/>
          </p:cNvSpPr>
          <p:nvPr>
            <p:ph type="hdr" sz="quarter"/>
          </p:nvPr>
        </p:nvSpPr>
        <p:spPr bwMode="auto">
          <a:xfrm>
            <a:off x="472994" y="270647"/>
            <a:ext cx="5256256" cy="395643"/>
          </a:xfrm>
          <a:prstGeom prst="rect">
            <a:avLst/>
          </a:prstGeom>
          <a:noFill/>
          <a:ln w="28575">
            <a:noFill/>
            <a:miter lim="800000"/>
            <a:headEnd type="none" w="sm" len="sm"/>
            <a:tailEnd type="none" w="sm" len="sm"/>
          </a:ln>
          <a:effectLst/>
        </p:spPr>
        <p:txBody>
          <a:bodyPr vert="horz" wrap="none" lIns="91278" tIns="45639" rIns="91278" bIns="45639" numCol="1" anchor="ctr" anchorCtr="0" compatLnSpc="1">
            <a:prstTxWarp prst="textNoShape">
              <a:avLst/>
            </a:prstTxWarp>
          </a:bodyPr>
          <a:lstStyle>
            <a:lvl1pPr algn="l">
              <a:defRPr sz="1000" b="1"/>
            </a:lvl1pPr>
          </a:lstStyle>
          <a:p>
            <a:pPr>
              <a:defRPr/>
            </a:pPr>
            <a:r>
              <a:rPr lang="fr-CH"/>
              <a:t>Bezeichnung des Anlasses mit Datum bzw Geschäft / Vorhaben</a:t>
            </a:r>
          </a:p>
        </p:txBody>
      </p:sp>
      <p:sp>
        <p:nvSpPr>
          <p:cNvPr id="66566" name="Text Box 12"/>
          <p:cNvSpPr txBox="1">
            <a:spLocks noChangeArrowheads="1"/>
          </p:cNvSpPr>
          <p:nvPr/>
        </p:nvSpPr>
        <p:spPr bwMode="auto">
          <a:xfrm>
            <a:off x="2258313" y="73912"/>
            <a:ext cx="5397689" cy="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91412" tIns="45704" rIns="91412" bIns="45704">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spcBef>
                <a:spcPct val="50000"/>
              </a:spcBef>
            </a:pPr>
            <a:r>
              <a:rPr lang="de-CH" altLang="de-DE" sz="1000" b="1"/>
              <a:t>KLASSIFIZIERUNG</a:t>
            </a:r>
          </a:p>
        </p:txBody>
      </p:sp>
      <p:sp>
        <p:nvSpPr>
          <p:cNvPr id="8205" name="Rectangle 13"/>
          <p:cNvSpPr>
            <a:spLocks noGrp="1" noChangeArrowheads="1"/>
          </p:cNvSpPr>
          <p:nvPr>
            <p:ph type="ftr" sz="quarter" idx="4"/>
          </p:nvPr>
        </p:nvSpPr>
        <p:spPr bwMode="auto">
          <a:xfrm>
            <a:off x="472995" y="6421597"/>
            <a:ext cx="4312587" cy="320645"/>
          </a:xfrm>
          <a:prstGeom prst="rect">
            <a:avLst/>
          </a:prstGeom>
          <a:noFill/>
          <a:ln w="9525">
            <a:noFill/>
            <a:miter lim="800000"/>
            <a:headEnd/>
            <a:tailEnd/>
          </a:ln>
          <a:effectLst/>
        </p:spPr>
        <p:txBody>
          <a:bodyPr vert="horz" wrap="square" lIns="91556" tIns="45780" rIns="91556" bIns="45780" numCol="1" anchor="b" anchorCtr="0" compatLnSpc="1">
            <a:prstTxWarp prst="textNoShape">
              <a:avLst/>
            </a:prstTxWarp>
          </a:bodyPr>
          <a:lstStyle>
            <a:lvl1pPr algn="l" defTabSz="915909" eaLnBrk="1" hangingPunct="1">
              <a:defRPr sz="1000"/>
            </a:lvl1pPr>
          </a:lstStyle>
          <a:p>
            <a:pPr>
              <a:defRPr/>
            </a:pPr>
            <a:r>
              <a:rPr lang="de-CH"/>
              <a:t>Referent oder Herausgeber</a:t>
            </a:r>
          </a:p>
        </p:txBody>
      </p:sp>
      <p:sp>
        <p:nvSpPr>
          <p:cNvPr id="8206" name="Rectangle 14"/>
          <p:cNvSpPr>
            <a:spLocks noGrp="1" noChangeArrowheads="1"/>
          </p:cNvSpPr>
          <p:nvPr>
            <p:ph type="sldNum" sz="quarter" idx="5"/>
          </p:nvPr>
        </p:nvSpPr>
        <p:spPr bwMode="auto">
          <a:xfrm>
            <a:off x="6837539" y="6421597"/>
            <a:ext cx="2573641" cy="320645"/>
          </a:xfrm>
          <a:prstGeom prst="rect">
            <a:avLst/>
          </a:prstGeom>
          <a:noFill/>
          <a:ln w="9525">
            <a:noFill/>
            <a:miter lim="800000"/>
            <a:headEnd/>
            <a:tailEnd/>
          </a:ln>
          <a:effectLst/>
        </p:spPr>
        <p:txBody>
          <a:bodyPr vert="horz" wrap="square" lIns="91556" tIns="45780" rIns="91556" bIns="45780" numCol="1" anchor="b" anchorCtr="0" compatLnSpc="1">
            <a:prstTxWarp prst="textNoShape">
              <a:avLst/>
            </a:prstTxWarp>
          </a:bodyPr>
          <a:lstStyle>
            <a:lvl1pPr algn="r" defTabSz="915909" eaLnBrk="1" hangingPunct="1">
              <a:defRPr sz="1000"/>
            </a:lvl1pPr>
          </a:lstStyle>
          <a:p>
            <a:pPr>
              <a:defRPr/>
            </a:pPr>
            <a:fld id="{92E78508-2330-44A4-85A5-1B569C089F1A}" type="slidenum">
              <a:rPr lang="de-CH"/>
              <a:pPr>
                <a:defRPr/>
              </a:pPr>
              <a:t>‹Nr.›</a:t>
            </a:fld>
            <a:endParaRPr lang="de-CH"/>
          </a:p>
        </p:txBody>
      </p:sp>
    </p:spTree>
    <p:extLst>
      <p:ext uri="{BB962C8B-B14F-4D97-AF65-F5344CB8AC3E}">
        <p14:creationId xmlns:p14="http://schemas.microsoft.com/office/powerpoint/2010/main" val="3223721140"/>
      </p:ext>
    </p:extLst>
  </p:cSld>
  <p:clrMap bg1="lt1" tx1="dk1" bg2="lt2" tx2="dk2" accent1="accent1" accent2="accent2" accent3="accent3" accent4="accent4" accent5="accent5" accent6="accent6" hlink="hlink" folHlink="folHlink"/>
  <p:hf/>
  <p:notesStyle>
    <a:lvl1pPr marL="180975" indent="-180975" algn="l" rtl="0" eaLnBrk="0" fontAlgn="base" hangingPunct="0">
      <a:spcBef>
        <a:spcPct val="50000"/>
      </a:spcBef>
      <a:spcAft>
        <a:spcPct val="0"/>
      </a:spcAft>
      <a:buChar char="•"/>
      <a:defRPr sz="1400" kern="1200">
        <a:solidFill>
          <a:schemeClr val="tx1"/>
        </a:solidFill>
        <a:latin typeface="Arial" charset="0"/>
        <a:ea typeface="+mn-ea"/>
        <a:cs typeface="+mn-cs"/>
      </a:defRPr>
    </a:lvl1pPr>
    <a:lvl2pPr marL="538163" indent="-177800" algn="l" rtl="0" eaLnBrk="0" fontAlgn="base" hangingPunct="0">
      <a:spcBef>
        <a:spcPct val="30000"/>
      </a:spcBef>
      <a:spcAft>
        <a:spcPct val="0"/>
      </a:spcAft>
      <a:buFont typeface="Arial" charset="0"/>
      <a:buChar char="–"/>
      <a:defRPr sz="1400" kern="1200">
        <a:solidFill>
          <a:schemeClr val="tx1"/>
        </a:solidFill>
        <a:latin typeface="Arial" charset="0"/>
        <a:ea typeface="+mn-ea"/>
        <a:cs typeface="+mn-cs"/>
      </a:defRPr>
    </a:lvl2pPr>
    <a:lvl3pPr marL="895350" indent="-177800" algn="l" rtl="0" eaLnBrk="0" fontAlgn="base" hangingPunct="0">
      <a:spcBef>
        <a:spcPct val="30000"/>
      </a:spcBef>
      <a:spcAft>
        <a:spcPct val="0"/>
      </a:spcAft>
      <a:buFont typeface="Arial" charset="0"/>
      <a:buChar char="º"/>
      <a:defRPr sz="1400" kern="1200">
        <a:solidFill>
          <a:schemeClr val="tx1"/>
        </a:solidFill>
        <a:latin typeface="Arial" charset="0"/>
        <a:ea typeface="+mn-ea"/>
        <a:cs typeface="+mn-cs"/>
      </a:defRPr>
    </a:lvl3pPr>
    <a:lvl4pPr marL="1257300" indent="-182563" algn="l" rtl="0" eaLnBrk="0" fontAlgn="base" hangingPunct="0">
      <a:lnSpc>
        <a:spcPct val="90000"/>
      </a:lnSpc>
      <a:spcBef>
        <a:spcPct val="20000"/>
      </a:spcBef>
      <a:spcAft>
        <a:spcPct val="0"/>
      </a:spcAft>
      <a:defRPr sz="1400" kern="1200">
        <a:solidFill>
          <a:schemeClr val="tx1"/>
        </a:solidFill>
        <a:latin typeface="Arial" charset="0"/>
        <a:ea typeface="+mn-ea"/>
        <a:cs typeface="+mn-cs"/>
      </a:defRPr>
    </a:lvl4pPr>
    <a:lvl5pPr marL="2057400" indent="-228600" algn="l" rtl="0" eaLnBrk="0" fontAlgn="base" hangingPunct="0">
      <a:lnSpc>
        <a:spcPct val="90000"/>
      </a:lnSpc>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77975" y="784225"/>
            <a:ext cx="1646238" cy="1235075"/>
          </a:xfrm>
        </p:spPr>
      </p:sp>
      <p:sp>
        <p:nvSpPr>
          <p:cNvPr id="3" name="Notizenplatzhalter 2"/>
          <p:cNvSpPr>
            <a:spLocks noGrp="1"/>
          </p:cNvSpPr>
          <p:nvPr>
            <p:ph type="body" idx="1"/>
          </p:nvPr>
        </p:nvSpPr>
        <p:spPr/>
        <p:txBody>
          <a:bodyPr/>
          <a:lstStyle/>
          <a:p>
            <a:pPr marL="0" indent="0">
              <a:buNone/>
            </a:pPr>
            <a:r>
              <a:rPr lang="fr-CH" noProof="0" dirty="0" smtClean="0"/>
              <a:t>Il s’en suit une introduction de la formation du sport dans le cadre du service militaire. </a:t>
            </a:r>
          </a:p>
          <a:p>
            <a:pPr marL="0" indent="0">
              <a:buNone/>
            </a:pPr>
            <a:endParaRPr lang="fr-CH" baseline="0" noProof="0" dirty="0" smtClean="0"/>
          </a:p>
          <a:p>
            <a:pPr marL="0" indent="0">
              <a:buNone/>
            </a:pPr>
            <a:r>
              <a:rPr lang="fr-CH" baseline="0" noProof="0" dirty="0" smtClean="0"/>
              <a:t>On traitera des points suivants:</a:t>
            </a:r>
          </a:p>
          <a:p>
            <a:pPr marL="348729" indent="-348729">
              <a:buFont typeface="+mj-lt"/>
              <a:buAutoNum type="arabicPeriod"/>
            </a:pPr>
            <a:r>
              <a:rPr lang="fr-CH" baseline="0" noProof="0" dirty="0" smtClean="0"/>
              <a:t>Principes d’entraînement: petite </a:t>
            </a:r>
            <a:r>
              <a:rPr lang="fr-CH" noProof="0" dirty="0" smtClean="0"/>
              <a:t>introduction théorique sur le sport au service militaire;                                                   </a:t>
            </a:r>
          </a:p>
          <a:p>
            <a:pPr marL="348729" indent="-348729">
              <a:buFont typeface="+mj-lt"/>
              <a:buAutoNum type="arabicPeriod"/>
            </a:pPr>
            <a:r>
              <a:rPr lang="fr-CH" baseline="0" noProof="0" dirty="0" smtClean="0"/>
              <a:t>Contenus et directives concernant le sport à l’école de recrues </a:t>
            </a:r>
          </a:p>
          <a:p>
            <a:pPr marL="0" indent="0">
              <a:buNone/>
            </a:pPr>
            <a:r>
              <a:rPr lang="fr-CH" baseline="0" noProof="0" dirty="0" smtClean="0"/>
              <a:t>          </a:t>
            </a:r>
            <a:endParaRPr lang="fr-CH" noProof="0" dirty="0"/>
          </a:p>
        </p:txBody>
      </p:sp>
      <p:sp>
        <p:nvSpPr>
          <p:cNvPr id="4" name="Datumsplatzhalter 3"/>
          <p:cNvSpPr>
            <a:spLocks noGrp="1"/>
          </p:cNvSpPr>
          <p:nvPr>
            <p:ph type="dt" sz="quarter" idx="10"/>
          </p:nvPr>
        </p:nvSpPr>
        <p:spPr/>
        <p:txBody>
          <a:bodyPr/>
          <a:lstStyle/>
          <a:p>
            <a:pPr>
              <a:defRPr/>
            </a:pPr>
            <a:r>
              <a:rPr lang="de-DE" dirty="0" smtClean="0"/>
              <a:t>Stand TT.MM.JJ</a:t>
            </a:r>
            <a:endParaRPr lang="fr-CH" dirty="0"/>
          </a:p>
        </p:txBody>
      </p:sp>
      <p:sp>
        <p:nvSpPr>
          <p:cNvPr id="5" name="Kopfzeilenplatzhalter 4"/>
          <p:cNvSpPr>
            <a:spLocks noGrp="1"/>
          </p:cNvSpPr>
          <p:nvPr>
            <p:ph type="hdr" sz="quarter" idx="11"/>
          </p:nvPr>
        </p:nvSpPr>
        <p:spPr>
          <a:xfrm>
            <a:off x="759011" y="345451"/>
            <a:ext cx="5256256" cy="395643"/>
          </a:xfrm>
        </p:spPr>
        <p:txBody>
          <a:bodyPr/>
          <a:lstStyle/>
          <a:p>
            <a:pPr>
              <a:defRPr/>
            </a:pPr>
            <a:r>
              <a:rPr lang="fr-CH" dirty="0" smtClean="0"/>
              <a:t>Description de la </a:t>
            </a:r>
            <a:r>
              <a:rPr lang="fr-CH" dirty="0" err="1" smtClean="0"/>
              <a:t>la</a:t>
            </a:r>
            <a:r>
              <a:rPr lang="fr-CH" dirty="0" smtClean="0"/>
              <a:t> thématique avec date  </a:t>
            </a:r>
            <a:r>
              <a:rPr lang="fr-CH" dirty="0" err="1" smtClean="0"/>
              <a:t>bzw</a:t>
            </a:r>
            <a:r>
              <a:rPr lang="fr-CH" dirty="0" smtClean="0"/>
              <a:t>  tâche / projet    </a:t>
            </a:r>
          </a:p>
          <a:p>
            <a:pPr>
              <a:defRPr/>
            </a:pPr>
            <a:r>
              <a:rPr lang="fr-CH" dirty="0" err="1" smtClean="0"/>
              <a:t>Bezeichnung</a:t>
            </a:r>
            <a:r>
              <a:rPr lang="fr-CH" dirty="0" smtClean="0"/>
              <a:t> des </a:t>
            </a:r>
            <a:r>
              <a:rPr lang="fr-CH" dirty="0" err="1" smtClean="0"/>
              <a:t>Anlasses</a:t>
            </a:r>
            <a:r>
              <a:rPr lang="fr-CH" dirty="0" smtClean="0"/>
              <a:t> mit </a:t>
            </a:r>
            <a:r>
              <a:rPr lang="fr-CH" dirty="0" err="1" smtClean="0"/>
              <a:t>Datum</a:t>
            </a:r>
            <a:r>
              <a:rPr lang="fr-CH" dirty="0" smtClean="0"/>
              <a:t> </a:t>
            </a:r>
            <a:r>
              <a:rPr lang="fr-CH" dirty="0" err="1" smtClean="0"/>
              <a:t>bzw</a:t>
            </a:r>
            <a:r>
              <a:rPr lang="fr-CH" dirty="0" smtClean="0"/>
              <a:t> </a:t>
            </a:r>
            <a:r>
              <a:rPr lang="fr-CH" dirty="0" err="1" smtClean="0"/>
              <a:t>Geschäft</a:t>
            </a:r>
            <a:r>
              <a:rPr lang="fr-CH" dirty="0" smtClean="0"/>
              <a:t> / </a:t>
            </a:r>
            <a:r>
              <a:rPr lang="fr-CH" dirty="0" err="1" smtClean="0"/>
              <a:t>Vorhaben</a:t>
            </a:r>
            <a:endParaRPr lang="fr-CH" dirty="0"/>
          </a:p>
        </p:txBody>
      </p:sp>
      <p:sp>
        <p:nvSpPr>
          <p:cNvPr id="6" name="Fußzeilenplatzhalter 5"/>
          <p:cNvSpPr>
            <a:spLocks noGrp="1"/>
          </p:cNvSpPr>
          <p:nvPr>
            <p:ph type="ftr" sz="quarter" idx="12"/>
          </p:nvPr>
        </p:nvSpPr>
        <p:spPr/>
        <p:txBody>
          <a:bodyPr/>
          <a:lstStyle/>
          <a:p>
            <a:pPr>
              <a:defRPr/>
            </a:pPr>
            <a:r>
              <a:rPr lang="de-CH" dirty="0" err="1" smtClean="0"/>
              <a:t>Référent</a:t>
            </a:r>
            <a:r>
              <a:rPr lang="de-CH" dirty="0" smtClean="0"/>
              <a:t> </a:t>
            </a:r>
            <a:r>
              <a:rPr lang="de-CH" dirty="0" err="1" smtClean="0"/>
              <a:t>ou</a:t>
            </a:r>
            <a:r>
              <a:rPr lang="de-CH" dirty="0" smtClean="0"/>
              <a:t> </a:t>
            </a:r>
            <a:r>
              <a:rPr lang="de-CH" dirty="0" err="1" smtClean="0"/>
              <a:t>éditeur</a:t>
            </a:r>
            <a:endParaRPr lang="de-CH" dirty="0"/>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a:t>
            </a:fld>
            <a:endParaRPr lang="de-CH"/>
          </a:p>
        </p:txBody>
      </p:sp>
    </p:spTree>
    <p:extLst>
      <p:ext uri="{BB962C8B-B14F-4D97-AF65-F5344CB8AC3E}">
        <p14:creationId xmlns:p14="http://schemas.microsoft.com/office/powerpoint/2010/main" val="25413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fr-CH" sz="1400" kern="1200" dirty="0" smtClean="0">
                <a:solidFill>
                  <a:schemeClr val="tx1"/>
                </a:solidFill>
                <a:effectLst/>
                <a:latin typeface="Arial" charset="0"/>
                <a:ea typeface="+mn-ea"/>
                <a:cs typeface="+mn-cs"/>
              </a:rPr>
              <a:t>Principe de la relation optimale entre la charge et la récupération: la régénération est aussi importante que l’effort. Il convient donc de planifier et de réaliser les mesures de régénération aussi soigneusement que les charges d’entraînement. Devise: surcompensation. Le moment optimal pour le prochain stimulus d’entraînement se situe au point culminant de la capacité de performance. Une régénération trop courte peut conduire à un surentraînement et par-là même à une diminution de la capacité de performance sportive.</a:t>
            </a:r>
          </a:p>
          <a:p>
            <a:pPr lvl="0"/>
            <a:r>
              <a:rPr lang="fr-CH" sz="1400" kern="1200" dirty="0" smtClean="0">
                <a:solidFill>
                  <a:schemeClr val="tx1"/>
                </a:solidFill>
                <a:effectLst/>
                <a:latin typeface="Arial" charset="0"/>
                <a:ea typeface="+mn-ea"/>
                <a:cs typeface="+mn-cs"/>
              </a:rPr>
              <a:t>Principe de la continuité: afin d’augmenter la performance, il faut s’entraîner régulièrement </a:t>
            </a:r>
            <a:r>
              <a:rPr lang="de-CH" sz="1400" kern="1200" dirty="0" smtClean="0">
                <a:solidFill>
                  <a:schemeClr val="tx1"/>
                </a:solidFill>
                <a:effectLst/>
                <a:latin typeface="Arial" charset="0"/>
                <a:ea typeface="+mn-ea"/>
                <a:cs typeface="+mn-cs"/>
                <a:sym typeface="Wingdings" panose="05000000000000000000" pitchFamily="2" charset="2"/>
              </a:rPr>
              <a:t></a:t>
            </a:r>
            <a:r>
              <a:rPr lang="fr-CH" sz="1400" kern="1200" dirty="0" smtClean="0">
                <a:solidFill>
                  <a:schemeClr val="tx1"/>
                </a:solidFill>
                <a:effectLst/>
                <a:latin typeface="Arial" charset="0"/>
                <a:ea typeface="+mn-ea"/>
                <a:cs typeface="+mn-cs"/>
              </a:rPr>
              <a:t>  «une fois n’est pas coutume» </a:t>
            </a:r>
          </a:p>
          <a:p>
            <a:pPr marL="184052" indent="-184052" defTabSz="929945">
              <a:buFont typeface="Wingdings" panose="05000000000000000000" pitchFamily="2" charset="2"/>
              <a:buChar char="Ø"/>
              <a:defRPr/>
            </a:pPr>
            <a:r>
              <a:rPr lang="fr-CH" sz="1400" kern="1200" dirty="0" smtClean="0">
                <a:solidFill>
                  <a:schemeClr val="tx1"/>
                </a:solidFill>
                <a:effectLst/>
                <a:latin typeface="Arial" charset="0"/>
                <a:ea typeface="+mn-ea"/>
                <a:cs typeface="+mn-cs"/>
              </a:rPr>
              <a:t>Les unités d‘entraînements doivent être régulières (p. ex. 2-3 x par semaine) avec un temps de récupération assez grand entre elles </a:t>
            </a:r>
            <a:r>
              <a:rPr lang="de-CH" sz="1400" kern="1200" dirty="0" smtClean="0">
                <a:solidFill>
                  <a:schemeClr val="tx1"/>
                </a:solidFill>
                <a:effectLst/>
                <a:latin typeface="Arial" charset="0"/>
                <a:ea typeface="+mn-ea"/>
                <a:cs typeface="+mn-cs"/>
                <a:sym typeface="Wingdings" panose="05000000000000000000" pitchFamily="2" charset="2"/>
              </a:rPr>
              <a:t></a:t>
            </a:r>
            <a:r>
              <a:rPr lang="fr-CH" sz="1400" kern="1200" dirty="0" smtClean="0">
                <a:solidFill>
                  <a:schemeClr val="tx1"/>
                </a:solidFill>
                <a:effectLst/>
                <a:latin typeface="Arial" charset="0"/>
                <a:ea typeface="+mn-ea"/>
                <a:cs typeface="+mn-cs"/>
              </a:rPr>
              <a:t> c.-à-d. après chaque unité de force, prévoir une journée de repos (sans entraînement de force)</a:t>
            </a:r>
            <a:r>
              <a:rPr lang="de-CH" baseline="0" dirty="0" smtClean="0">
                <a:sym typeface="Wingdings" panose="05000000000000000000" pitchFamily="2" charset="2"/>
              </a:rPr>
              <a:t>.</a:t>
            </a:r>
          </a:p>
          <a:p>
            <a:pPr marL="0" indent="0">
              <a:buNone/>
            </a:pPr>
            <a:endParaRPr lang="de-CH" baseline="0" dirty="0" smtClean="0">
              <a:sym typeface="Wingdings" panose="05000000000000000000" pitchFamily="2" charset="2"/>
            </a:endParaRPr>
          </a:p>
          <a:p>
            <a:r>
              <a:rPr lang="fr-CH" sz="1400" kern="1200" dirty="0" smtClean="0">
                <a:solidFill>
                  <a:schemeClr val="tx1"/>
                </a:solidFill>
                <a:effectLst/>
                <a:latin typeface="Arial" charset="0"/>
                <a:ea typeface="+mn-ea"/>
                <a:cs typeface="+mn-cs"/>
              </a:rPr>
              <a:t>Augmentation systématique de l’entraînement de la force: la stabilité du tronc et des articulations, la tolérance à la charge des os, des muscles, des tendons et des ligaments, la capacité d’innervation et la coordination intermusculaire, sont, au quotidien et dans le sport, plus importants que la masse musculaire. Dans l’entraînement de la force, il est plus important d’acquérir de bonnes bases, sur lesquelles on pourra construire. Une initiation à la force non planifiée et précipitée n’a que peu de chance d’aboutir et peut même avoir un effet nocif.</a:t>
            </a:r>
            <a:endParaRPr lang="de-CH" baseline="0" dirty="0" smtClean="0">
              <a:sym typeface="Wingdings" panose="05000000000000000000" pitchFamily="2" charset="2"/>
            </a:endParaRPr>
          </a:p>
          <a:p>
            <a:pPr marL="0" indent="0">
              <a:buNone/>
            </a:pPr>
            <a:endParaRPr lang="de-CH" baseline="0" dirty="0" smtClean="0">
              <a:sym typeface="Wingdings" panose="05000000000000000000" pitchFamily="2" charset="2"/>
            </a:endParaRPr>
          </a:p>
          <a:p>
            <a:pPr marL="184052" indent="-184052">
              <a:buFont typeface="Arial" panose="020B0604020202020204" pitchFamily="34" charset="0"/>
              <a:buChar char="•"/>
            </a:pP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10</a:t>
            </a:fld>
            <a:endParaRPr lang="de-CH"/>
          </a:p>
        </p:txBody>
      </p:sp>
    </p:spTree>
    <p:extLst>
      <p:ext uri="{BB962C8B-B14F-4D97-AF65-F5344CB8AC3E}">
        <p14:creationId xmlns:p14="http://schemas.microsoft.com/office/powerpoint/2010/main" val="2246745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fr-CH" sz="1400" kern="1200" dirty="0" smtClean="0">
                <a:solidFill>
                  <a:schemeClr val="tx1"/>
                </a:solidFill>
                <a:effectLst/>
                <a:latin typeface="Arial" charset="0"/>
                <a:ea typeface="+mn-ea"/>
                <a:cs typeface="+mn-cs"/>
              </a:rPr>
              <a:t>Venons-en maintenant à l’</a:t>
            </a:r>
            <a:r>
              <a:rPr lang="fr-CH" sz="1400" i="1" kern="1200" dirty="0" smtClean="0">
                <a:solidFill>
                  <a:schemeClr val="tx1"/>
                </a:solidFill>
                <a:effectLst/>
                <a:latin typeface="Arial" charset="0"/>
                <a:ea typeface="+mn-ea"/>
                <a:cs typeface="+mn-cs"/>
              </a:rPr>
              <a:t>endurance, </a:t>
            </a:r>
            <a:r>
              <a:rPr lang="fr-CH" sz="1400" kern="1200" dirty="0" smtClean="0">
                <a:solidFill>
                  <a:schemeClr val="tx1"/>
                </a:solidFill>
                <a:effectLst/>
                <a:latin typeface="Arial" charset="0"/>
                <a:ea typeface="+mn-ea"/>
                <a:cs typeface="+mn-cs"/>
              </a:rPr>
              <a:t>qui fait également partie du potentiel de condition physique.  </a:t>
            </a:r>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11</a:t>
            </a:fld>
            <a:endParaRPr lang="de-CH"/>
          </a:p>
        </p:txBody>
      </p:sp>
    </p:spTree>
    <p:extLst>
      <p:ext uri="{BB962C8B-B14F-4D97-AF65-F5344CB8AC3E}">
        <p14:creationId xmlns:p14="http://schemas.microsoft.com/office/powerpoint/2010/main" val="3734073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e la date 3"/>
          <p:cNvSpPr>
            <a:spLocks noGrp="1"/>
          </p:cNvSpPr>
          <p:nvPr>
            <p:ph type="dt" sz="quarter" idx="10"/>
          </p:nvPr>
        </p:nvSpPr>
        <p:spPr/>
        <p:txBody>
          <a:bodyPr/>
          <a:lstStyle/>
          <a:p>
            <a:pPr>
              <a:defRPr/>
            </a:pPr>
            <a:r>
              <a:rPr lang="de-DE" smtClean="0"/>
              <a:t>Stand TT.MM.JJ</a:t>
            </a:r>
            <a:endParaRPr lang="fr-CH"/>
          </a:p>
        </p:txBody>
      </p:sp>
      <p:sp>
        <p:nvSpPr>
          <p:cNvPr id="5" name="Espace réservé de l'en-tête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Espace réservé du pied de page 5"/>
          <p:cNvSpPr>
            <a:spLocks noGrp="1"/>
          </p:cNvSpPr>
          <p:nvPr>
            <p:ph type="ftr" sz="quarter" idx="12"/>
          </p:nvPr>
        </p:nvSpPr>
        <p:spPr/>
        <p:txBody>
          <a:bodyPr/>
          <a:lstStyle/>
          <a:p>
            <a:pPr>
              <a:defRPr/>
            </a:pPr>
            <a:r>
              <a:rPr lang="de-CH" smtClean="0"/>
              <a:t>Referent oder Herausgeber</a:t>
            </a:r>
            <a:endParaRPr lang="de-CH"/>
          </a:p>
        </p:txBody>
      </p:sp>
      <p:sp>
        <p:nvSpPr>
          <p:cNvPr id="7" name="Espace réservé du numéro de diapositive 6"/>
          <p:cNvSpPr>
            <a:spLocks noGrp="1"/>
          </p:cNvSpPr>
          <p:nvPr>
            <p:ph type="sldNum" sz="quarter" idx="13"/>
          </p:nvPr>
        </p:nvSpPr>
        <p:spPr/>
        <p:txBody>
          <a:bodyPr/>
          <a:lstStyle/>
          <a:p>
            <a:pPr>
              <a:defRPr/>
            </a:pPr>
            <a:fld id="{92E78508-2330-44A4-85A5-1B569C089F1A}" type="slidenum">
              <a:rPr lang="de-CH" smtClean="0"/>
              <a:pPr>
                <a:defRPr/>
              </a:pPr>
              <a:t>12</a:t>
            </a:fld>
            <a:endParaRPr lang="de-CH"/>
          </a:p>
        </p:txBody>
      </p:sp>
    </p:spTree>
    <p:extLst>
      <p:ext uri="{BB962C8B-B14F-4D97-AF65-F5344CB8AC3E}">
        <p14:creationId xmlns:p14="http://schemas.microsoft.com/office/powerpoint/2010/main" val="3877853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sz="1400" kern="1200" dirty="0" smtClean="0">
                <a:solidFill>
                  <a:schemeClr val="tx1"/>
                </a:solidFill>
                <a:effectLst/>
                <a:latin typeface="Arial" charset="0"/>
                <a:ea typeface="+mn-ea"/>
                <a:cs typeface="+mn-cs"/>
              </a:rPr>
              <a:t>Endurance n’est pas égale à endurance. </a:t>
            </a:r>
          </a:p>
          <a:p>
            <a:r>
              <a:rPr lang="fr-CH" sz="1400" kern="1200" dirty="0" smtClean="0">
                <a:solidFill>
                  <a:schemeClr val="tx1"/>
                </a:solidFill>
                <a:effectLst/>
                <a:latin typeface="Arial" charset="0"/>
                <a:ea typeface="+mn-ea"/>
                <a:cs typeface="+mn-cs"/>
              </a:rPr>
              <a:t>On distingue l'endurance de base et l'endurance spécifique:</a:t>
            </a:r>
            <a:r>
              <a:rPr lang="fr-CH" sz="1400" b="1" i="1" kern="1200" dirty="0" smtClean="0">
                <a:solidFill>
                  <a:schemeClr val="tx1"/>
                </a:solidFill>
                <a:effectLst/>
                <a:latin typeface="Arial" charset="0"/>
                <a:ea typeface="+mn-ea"/>
                <a:cs typeface="+mn-cs"/>
              </a:rPr>
              <a:t> </a:t>
            </a:r>
            <a:endParaRPr lang="fr-CH" sz="1400" kern="1200" dirty="0" smtClean="0">
              <a:solidFill>
                <a:schemeClr val="tx1"/>
              </a:solidFill>
              <a:effectLst/>
              <a:latin typeface="Arial" charset="0"/>
              <a:ea typeface="+mn-ea"/>
              <a:cs typeface="+mn-cs"/>
            </a:endParaRPr>
          </a:p>
          <a:p>
            <a:pPr lvl="0"/>
            <a:r>
              <a:rPr lang="fr-CH" sz="1400" b="1" i="1" kern="1200" dirty="0" smtClean="0">
                <a:solidFill>
                  <a:schemeClr val="tx1"/>
                </a:solidFill>
                <a:effectLst/>
                <a:latin typeface="Arial" charset="0"/>
                <a:ea typeface="+mn-ea"/>
                <a:cs typeface="+mn-cs"/>
              </a:rPr>
              <a:t>Endurance de base: </a:t>
            </a:r>
            <a:r>
              <a:rPr lang="fr-CH" sz="1400" kern="1200" dirty="0" smtClean="0">
                <a:solidFill>
                  <a:schemeClr val="tx1"/>
                </a:solidFill>
                <a:effectLst/>
                <a:latin typeface="Arial" charset="0"/>
                <a:ea typeface="+mn-ea"/>
                <a:cs typeface="+mn-cs"/>
              </a:rPr>
              <a:t>L’endurance de base est, dans le sens d’une capacité de</a:t>
            </a:r>
            <a:r>
              <a:rPr lang="fr-CH" sz="1400" kern="1200" baseline="0" dirty="0" smtClean="0">
                <a:solidFill>
                  <a:schemeClr val="tx1"/>
                </a:solidFill>
                <a:effectLst/>
                <a:latin typeface="Arial" charset="0"/>
                <a:ea typeface="+mn-ea"/>
                <a:cs typeface="+mn-cs"/>
              </a:rPr>
              <a:t> </a:t>
            </a:r>
            <a:r>
              <a:rPr lang="fr-CH" sz="1400" kern="1200" dirty="0" smtClean="0">
                <a:solidFill>
                  <a:schemeClr val="tx1"/>
                </a:solidFill>
                <a:effectLst/>
                <a:latin typeface="Arial" charset="0"/>
                <a:ea typeface="+mn-ea"/>
                <a:cs typeface="+mn-cs"/>
              </a:rPr>
              <a:t>performance aérobie développée de manière optimale, la base sur laquelle repose tout entraînement, quelle que soit le sport. Elle peut être développée avec les moyens d’entraînement les plus divers et transposée à la plupart des activités et des sports. </a:t>
            </a:r>
          </a:p>
          <a:p>
            <a:pPr lvl="0"/>
            <a:r>
              <a:rPr lang="fr-CH" sz="1400" b="1" i="1" kern="1200" dirty="0" smtClean="0">
                <a:solidFill>
                  <a:schemeClr val="tx1"/>
                </a:solidFill>
                <a:effectLst/>
                <a:latin typeface="Arial" charset="0"/>
                <a:ea typeface="+mn-ea"/>
                <a:cs typeface="+mn-cs"/>
              </a:rPr>
              <a:t>Endurance spécifique: </a:t>
            </a:r>
            <a:r>
              <a:rPr lang="fr-CH" sz="1400" kern="1200" dirty="0" smtClean="0">
                <a:solidFill>
                  <a:schemeClr val="tx1"/>
                </a:solidFill>
                <a:effectLst/>
                <a:latin typeface="Arial" charset="0"/>
                <a:ea typeface="+mn-ea"/>
                <a:cs typeface="+mn-cs"/>
              </a:rPr>
              <a:t>L’endurance spécifique est la capacité de l’organisme à résister</a:t>
            </a:r>
            <a:r>
              <a:rPr lang="fr-CH" sz="1400" kern="1200" baseline="0" dirty="0" smtClean="0">
                <a:solidFill>
                  <a:schemeClr val="tx1"/>
                </a:solidFill>
                <a:effectLst/>
                <a:latin typeface="Arial" charset="0"/>
                <a:ea typeface="+mn-ea"/>
                <a:cs typeface="+mn-cs"/>
              </a:rPr>
              <a:t> </a:t>
            </a:r>
            <a:r>
              <a:rPr lang="fr-CH" sz="1400" kern="1200" dirty="0" smtClean="0">
                <a:solidFill>
                  <a:schemeClr val="tx1"/>
                </a:solidFill>
                <a:effectLst/>
                <a:latin typeface="Arial" charset="0"/>
                <a:ea typeface="+mn-ea"/>
                <a:cs typeface="+mn-cs"/>
              </a:rPr>
              <a:t>à la fatigue lorsqu’il est soumis à des efforts spécifiques au sport.</a:t>
            </a:r>
            <a:r>
              <a:rPr lang="fr-CH" sz="1400" b="1" kern="1200" dirty="0" smtClean="0">
                <a:solidFill>
                  <a:schemeClr val="tx1"/>
                </a:solidFill>
                <a:effectLst/>
                <a:latin typeface="Arial" charset="0"/>
                <a:ea typeface="+mn-ea"/>
                <a:cs typeface="+mn-cs"/>
              </a:rPr>
              <a:t> </a:t>
            </a:r>
            <a:r>
              <a:rPr lang="fr-CH" sz="1400" kern="1200" dirty="0" smtClean="0">
                <a:solidFill>
                  <a:schemeClr val="tx1"/>
                </a:solidFill>
                <a:effectLst/>
                <a:latin typeface="Arial" charset="0"/>
                <a:ea typeface="+mn-ea"/>
                <a:cs typeface="+mn-cs"/>
              </a:rPr>
              <a:t>Elle englobe aussi bien les capacités de performance aérobie et anaérobie que les capacités aérobie et anaérobie dans l’expression spécifique du sport. Exemples: endurance au sprint, endurance à court, à moyen et à long termes lors d’activités cycliques continues. Capacité de résistance dans les sports de lutte ou de jeu pour des activités acycliques non continues.</a:t>
            </a:r>
            <a:r>
              <a:rPr lang="fr-CH" sz="1400" b="1" i="1" kern="1200" dirty="0" smtClean="0">
                <a:solidFill>
                  <a:schemeClr val="tx1"/>
                </a:solidFill>
                <a:effectLst/>
                <a:latin typeface="Arial" charset="0"/>
                <a:ea typeface="+mn-ea"/>
                <a:cs typeface="+mn-cs"/>
              </a:rPr>
              <a:t> </a:t>
            </a: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13</a:t>
            </a:fld>
            <a:endParaRPr lang="de-CH"/>
          </a:p>
        </p:txBody>
      </p:sp>
    </p:spTree>
    <p:extLst>
      <p:ext uri="{BB962C8B-B14F-4D97-AF65-F5344CB8AC3E}">
        <p14:creationId xmlns:p14="http://schemas.microsoft.com/office/powerpoint/2010/main" val="206627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fr-CH" sz="1400" kern="1200" dirty="0" smtClean="0">
                <a:solidFill>
                  <a:schemeClr val="tx1"/>
                </a:solidFill>
                <a:effectLst/>
                <a:latin typeface="Arial" charset="0"/>
                <a:ea typeface="+mn-ea"/>
                <a:cs typeface="+mn-cs"/>
              </a:rPr>
              <a:t>En principe, on fait la distinction entre </a:t>
            </a:r>
            <a:r>
              <a:rPr lang="fr-CH" sz="1400" b="1" kern="1200" dirty="0" smtClean="0">
                <a:solidFill>
                  <a:schemeClr val="tx1"/>
                </a:solidFill>
                <a:effectLst/>
                <a:latin typeface="Arial" charset="0"/>
                <a:ea typeface="+mn-ea"/>
                <a:cs typeface="+mn-cs"/>
              </a:rPr>
              <a:t>anaérobie</a:t>
            </a:r>
            <a:r>
              <a:rPr lang="fr-CH" sz="1400" kern="1200" dirty="0" smtClean="0">
                <a:solidFill>
                  <a:schemeClr val="tx1"/>
                </a:solidFill>
                <a:effectLst/>
                <a:latin typeface="Arial" charset="0"/>
                <a:ea typeface="+mn-ea"/>
                <a:cs typeface="+mn-cs"/>
              </a:rPr>
              <a:t> (sans apport d’oxygène) et </a:t>
            </a:r>
            <a:r>
              <a:rPr lang="fr-CH" sz="1400" b="1" kern="1200" dirty="0" smtClean="0">
                <a:solidFill>
                  <a:schemeClr val="tx1"/>
                </a:solidFill>
                <a:effectLst/>
                <a:latin typeface="Arial" charset="0"/>
                <a:ea typeface="+mn-ea"/>
                <a:cs typeface="+mn-cs"/>
              </a:rPr>
              <a:t>aérobie</a:t>
            </a:r>
            <a:r>
              <a:rPr lang="fr-CH" sz="1400" kern="1200" dirty="0" smtClean="0">
                <a:solidFill>
                  <a:schemeClr val="tx1"/>
                </a:solidFill>
                <a:effectLst/>
                <a:latin typeface="Arial" charset="0"/>
                <a:ea typeface="+mn-ea"/>
                <a:cs typeface="+mn-cs"/>
              </a:rPr>
              <a:t> (avec apport d’oxygène). </a:t>
            </a:r>
          </a:p>
          <a:p>
            <a:pPr marL="0" indent="0">
              <a:buNone/>
            </a:pPr>
            <a:r>
              <a:rPr lang="fr-CH" sz="1400" kern="1200" dirty="0" smtClean="0">
                <a:solidFill>
                  <a:schemeClr val="tx1"/>
                </a:solidFill>
                <a:effectLst/>
                <a:latin typeface="Arial" charset="0"/>
                <a:ea typeface="+mn-ea"/>
                <a:cs typeface="+mn-cs"/>
              </a:rPr>
              <a:t>La mobilisation d’énergie par voie aérobie demande un peu de temps pour démarrer et se met lentement en œuvre.</a:t>
            </a:r>
          </a:p>
          <a:p>
            <a:pPr>
              <a:defRPr/>
            </a:pPr>
            <a:endParaRPr lang="de-CH" altLang="de-DE" dirty="0" smtClean="0"/>
          </a:p>
          <a:p>
            <a:pPr marL="0" indent="0">
              <a:buNone/>
            </a:pPr>
            <a:r>
              <a:rPr lang="fr-CH" sz="1400" kern="1200" dirty="0" smtClean="0">
                <a:solidFill>
                  <a:schemeClr val="tx1"/>
                </a:solidFill>
                <a:effectLst/>
                <a:latin typeface="Arial" charset="0"/>
                <a:ea typeface="+mn-ea"/>
                <a:cs typeface="+mn-cs"/>
              </a:rPr>
              <a:t>Si l’on regarde de plus près la répartition de la production d'énergie, on remarque que celle-ci dépend de l’intensité et de la durée de la charge, que l’on peut répartir comme suit:</a:t>
            </a:r>
          </a:p>
          <a:p>
            <a:pPr lvl="0"/>
            <a:r>
              <a:rPr lang="fr-CH" sz="1400" kern="1200" dirty="0" smtClean="0">
                <a:solidFill>
                  <a:schemeClr val="tx1"/>
                </a:solidFill>
                <a:effectLst/>
                <a:latin typeface="Arial" charset="0"/>
                <a:ea typeface="+mn-ea"/>
                <a:cs typeface="+mn-cs"/>
              </a:rPr>
              <a:t>des charges intenses très courtes (3-10 sec)</a:t>
            </a:r>
          </a:p>
          <a:p>
            <a:pPr marL="639337" lvl="1" indent="-174365">
              <a:buFont typeface="Arial" panose="020B0604020202020204" pitchFamily="34" charset="0"/>
              <a:buChar char="•"/>
              <a:defRPr/>
            </a:pPr>
            <a:r>
              <a:rPr lang="fr-CH" sz="1400" b="1" kern="1200" dirty="0" smtClean="0">
                <a:solidFill>
                  <a:schemeClr val="tx1"/>
                </a:solidFill>
                <a:effectLst/>
                <a:latin typeface="Arial" charset="0"/>
                <a:ea typeface="+mn-ea"/>
                <a:cs typeface="+mn-cs"/>
              </a:rPr>
              <a:t>Production d’énergie anaérobie-</a:t>
            </a:r>
            <a:r>
              <a:rPr lang="fr-CH" sz="1400" b="1" kern="1200" dirty="0" err="1" smtClean="0">
                <a:solidFill>
                  <a:schemeClr val="tx1"/>
                </a:solidFill>
                <a:effectLst/>
                <a:latin typeface="Arial" charset="0"/>
                <a:ea typeface="+mn-ea"/>
                <a:cs typeface="+mn-cs"/>
              </a:rPr>
              <a:t>alactique</a:t>
            </a:r>
            <a:r>
              <a:rPr lang="fr-CH" sz="1400" b="1" kern="1200" dirty="0" smtClean="0">
                <a:solidFill>
                  <a:schemeClr val="tx1"/>
                </a:solidFill>
                <a:effectLst/>
                <a:latin typeface="Arial" charset="0"/>
                <a:ea typeface="+mn-ea"/>
                <a:cs typeface="+mn-cs"/>
              </a:rPr>
              <a:t> </a:t>
            </a:r>
            <a:r>
              <a:rPr lang="fr-CH" sz="1400" kern="1200" dirty="0" smtClean="0">
                <a:solidFill>
                  <a:schemeClr val="tx1"/>
                </a:solidFill>
                <a:effectLst/>
                <a:latin typeface="Arial" charset="0"/>
                <a:ea typeface="+mn-ea"/>
                <a:cs typeface="+mn-cs"/>
              </a:rPr>
              <a:t>à partir d'ADP</a:t>
            </a:r>
            <a:r>
              <a:rPr lang="fr-CH" sz="1400" b="1" kern="1200" dirty="0" smtClean="0">
                <a:solidFill>
                  <a:schemeClr val="tx1"/>
                </a:solidFill>
                <a:effectLst/>
                <a:latin typeface="Arial" charset="0"/>
                <a:ea typeface="+mn-ea"/>
                <a:cs typeface="+mn-cs"/>
              </a:rPr>
              <a:t> </a:t>
            </a:r>
            <a:r>
              <a:rPr lang="fr-CH" sz="1400" kern="1200" dirty="0" smtClean="0">
                <a:solidFill>
                  <a:schemeClr val="tx1"/>
                </a:solidFill>
                <a:effectLst/>
                <a:latin typeface="Arial" charset="0"/>
                <a:ea typeface="+mn-ea"/>
                <a:cs typeface="+mn-cs"/>
              </a:rPr>
              <a:t>et de réserve de créatine phosphate</a:t>
            </a:r>
            <a:r>
              <a:rPr lang="fr-CH" sz="1400" b="1" kern="1200" dirty="0" smtClean="0">
                <a:solidFill>
                  <a:schemeClr val="tx1"/>
                </a:solidFill>
                <a:effectLst/>
                <a:latin typeface="Arial" charset="0"/>
                <a:ea typeface="+mn-ea"/>
                <a:cs typeface="+mn-cs"/>
              </a:rPr>
              <a:t> </a:t>
            </a:r>
            <a:r>
              <a:rPr lang="fr-CH" sz="1400" kern="1200" dirty="0" smtClean="0">
                <a:solidFill>
                  <a:schemeClr val="tx1"/>
                </a:solidFill>
                <a:effectLst/>
                <a:latin typeface="Arial" charset="0"/>
                <a:ea typeface="+mn-ea"/>
                <a:cs typeface="+mn-cs"/>
              </a:rPr>
              <a:t>(</a:t>
            </a:r>
            <a:r>
              <a:rPr lang="fr-CH" sz="1400" kern="1200" dirty="0" smtClean="0">
                <a:solidFill>
                  <a:schemeClr val="tx1"/>
                </a:solidFill>
                <a:effectLst/>
                <a:latin typeface="Arial" charset="0"/>
                <a:ea typeface="+mn-ea"/>
                <a:cs typeface="+mn-cs"/>
                <a:sym typeface="Wingdings" panose="05000000000000000000" pitchFamily="2" charset="2"/>
              </a:rPr>
              <a:t></a:t>
            </a:r>
            <a:r>
              <a:rPr lang="fr-CH" sz="1400" kern="1200" dirty="0" smtClean="0">
                <a:solidFill>
                  <a:schemeClr val="tx1"/>
                </a:solidFill>
                <a:effectLst/>
                <a:latin typeface="Arial" charset="0"/>
                <a:ea typeface="+mn-ea"/>
                <a:cs typeface="+mn-cs"/>
              </a:rPr>
              <a:t> sans apport d’oxygène et sans production d’acide lactique</a:t>
            </a:r>
            <a:r>
              <a:rPr lang="de-CH" altLang="de-DE" baseline="0" dirty="0" smtClean="0">
                <a:sym typeface="Wingdings" panose="05000000000000000000" pitchFamily="2" charset="2"/>
              </a:rPr>
              <a:t>)</a:t>
            </a:r>
            <a:endParaRPr lang="de-CH" altLang="de-DE" baseline="0" dirty="0" smtClean="0"/>
          </a:p>
          <a:p>
            <a:pPr marL="639337" lvl="1" indent="-174365">
              <a:buFont typeface="Arial" panose="020B0604020202020204" pitchFamily="34" charset="0"/>
              <a:buChar char="•"/>
              <a:defRPr/>
            </a:pPr>
            <a:r>
              <a:rPr lang="fr-CH" sz="1400" kern="1200" dirty="0" smtClean="0">
                <a:solidFill>
                  <a:schemeClr val="tx1"/>
                </a:solidFill>
                <a:effectLst/>
                <a:latin typeface="Arial" charset="0"/>
                <a:ea typeface="+mn-ea"/>
                <a:cs typeface="+mn-cs"/>
              </a:rPr>
              <a:t>Exemples: lancers, haltérophilie, sprint (p. ex. 100 m), </a:t>
            </a:r>
            <a:r>
              <a:rPr lang="fr-CH" sz="1400" kern="1200" dirty="0" err="1" smtClean="0">
                <a:solidFill>
                  <a:schemeClr val="tx1"/>
                </a:solidFill>
                <a:effectLst/>
                <a:latin typeface="Arial" charset="0"/>
                <a:ea typeface="+mn-ea"/>
                <a:cs typeface="+mn-cs"/>
              </a:rPr>
              <a:t>etc</a:t>
            </a:r>
            <a:r>
              <a:rPr lang="de-CH" altLang="de-DE" baseline="0" dirty="0" smtClean="0"/>
              <a:t>.</a:t>
            </a:r>
          </a:p>
          <a:p>
            <a:pPr lvl="0"/>
            <a:endParaRPr lang="fr-CH" sz="1400" kern="1200" dirty="0" smtClean="0">
              <a:solidFill>
                <a:schemeClr val="tx1"/>
              </a:solidFill>
              <a:effectLst/>
              <a:latin typeface="Arial" charset="0"/>
              <a:ea typeface="+mn-ea"/>
              <a:cs typeface="+mn-cs"/>
            </a:endParaRPr>
          </a:p>
          <a:p>
            <a:pPr lvl="0"/>
            <a:r>
              <a:rPr lang="fr-CH" sz="1400" kern="1200" dirty="0" smtClean="0">
                <a:solidFill>
                  <a:schemeClr val="tx1"/>
                </a:solidFill>
                <a:effectLst/>
                <a:latin typeface="Arial" charset="0"/>
                <a:ea typeface="+mn-ea"/>
                <a:cs typeface="+mn-cs"/>
              </a:rPr>
              <a:t>des charges intensives courtes (30-120 sec)</a:t>
            </a:r>
          </a:p>
          <a:p>
            <a:pPr marL="639337" lvl="1" indent="-174365">
              <a:buFont typeface="Arial" panose="020B0604020202020204" pitchFamily="34" charset="0"/>
              <a:buChar char="•"/>
              <a:defRPr/>
            </a:pPr>
            <a:r>
              <a:rPr lang="fr-CH" sz="1400" b="1" kern="1200" dirty="0" smtClean="0">
                <a:solidFill>
                  <a:schemeClr val="tx1"/>
                </a:solidFill>
                <a:effectLst/>
                <a:latin typeface="Arial" charset="0"/>
                <a:ea typeface="+mn-ea"/>
                <a:cs typeface="+mn-cs"/>
              </a:rPr>
              <a:t>Production d’énergie anaérobie lactique </a:t>
            </a:r>
            <a:r>
              <a:rPr lang="fr-CH" sz="1400" kern="1200" dirty="0" smtClean="0">
                <a:solidFill>
                  <a:schemeClr val="tx1"/>
                </a:solidFill>
                <a:effectLst/>
                <a:latin typeface="Arial" charset="0"/>
                <a:ea typeface="+mn-ea"/>
                <a:cs typeface="+mn-cs"/>
              </a:rPr>
              <a:t>au travers de la dégradation du glycogène (glycolyse= transformation sucre en énergie)</a:t>
            </a:r>
            <a:r>
              <a:rPr lang="fr-CH" sz="1400" b="1" kern="1200" dirty="0" smtClean="0">
                <a:solidFill>
                  <a:schemeClr val="tx1"/>
                </a:solidFill>
                <a:effectLst/>
                <a:latin typeface="Arial" charset="0"/>
                <a:ea typeface="+mn-ea"/>
                <a:cs typeface="+mn-cs"/>
              </a:rPr>
              <a:t> </a:t>
            </a:r>
            <a:r>
              <a:rPr lang="fr-CH" sz="1400" kern="1200" dirty="0" smtClean="0">
                <a:solidFill>
                  <a:schemeClr val="tx1"/>
                </a:solidFill>
                <a:effectLst/>
                <a:latin typeface="Arial" charset="0"/>
                <a:ea typeface="+mn-ea"/>
                <a:cs typeface="+mn-cs"/>
              </a:rPr>
              <a:t>avec production d’acide lactique</a:t>
            </a:r>
            <a:r>
              <a:rPr lang="fr-CH" sz="1400" b="1" kern="1200" dirty="0" smtClean="0">
                <a:solidFill>
                  <a:schemeClr val="tx1"/>
                </a:solidFill>
                <a:effectLst/>
                <a:latin typeface="Arial" charset="0"/>
                <a:ea typeface="+mn-ea"/>
                <a:cs typeface="+mn-cs"/>
              </a:rPr>
              <a:t> </a:t>
            </a:r>
          </a:p>
          <a:p>
            <a:pPr marL="639337" lvl="1" indent="-174365">
              <a:buFont typeface="Arial" panose="020B0604020202020204" pitchFamily="34" charset="0"/>
              <a:buChar char="•"/>
              <a:defRPr/>
            </a:pPr>
            <a:r>
              <a:rPr lang="fr-CH" sz="1400" kern="1200" dirty="0" smtClean="0">
                <a:solidFill>
                  <a:schemeClr val="tx1"/>
                </a:solidFill>
                <a:effectLst/>
                <a:latin typeface="Arial" charset="0"/>
                <a:ea typeface="+mn-ea"/>
                <a:cs typeface="+mn-cs"/>
              </a:rPr>
              <a:t>Exemples: sports d’endurance comme le 400 m, la lutte, le ski (slalom), le judo.</a:t>
            </a:r>
          </a:p>
          <a:p>
            <a:pPr marL="360363" lvl="1" indent="0">
              <a:buNone/>
            </a:pPr>
            <a:endParaRPr lang="fr-CH" sz="1400" kern="1200" dirty="0" smtClean="0">
              <a:solidFill>
                <a:schemeClr val="tx1"/>
              </a:solidFill>
              <a:effectLst/>
              <a:latin typeface="Arial" charset="0"/>
              <a:ea typeface="+mn-ea"/>
              <a:cs typeface="+mn-cs"/>
            </a:endParaRPr>
          </a:p>
          <a:p>
            <a:pPr lvl="0"/>
            <a:r>
              <a:rPr lang="fr-CH" sz="1400" kern="1200" dirty="0" smtClean="0">
                <a:solidFill>
                  <a:schemeClr val="tx1"/>
                </a:solidFill>
                <a:effectLst/>
                <a:latin typeface="Arial" charset="0"/>
                <a:ea typeface="+mn-ea"/>
                <a:cs typeface="+mn-cs"/>
              </a:rPr>
              <a:t>des charges intensives plus longues (15-60min)</a:t>
            </a:r>
          </a:p>
          <a:p>
            <a:pPr marL="639337" lvl="1" indent="-174365">
              <a:buFont typeface="Arial" panose="020B0604020202020204" pitchFamily="34" charset="0"/>
              <a:buChar char="•"/>
              <a:defRPr/>
            </a:pPr>
            <a:r>
              <a:rPr lang="fr-CH" sz="1400" b="1" kern="1200" dirty="0" smtClean="0">
                <a:solidFill>
                  <a:schemeClr val="tx1"/>
                </a:solidFill>
                <a:effectLst/>
                <a:latin typeface="Arial" charset="0"/>
                <a:ea typeface="+mn-ea"/>
                <a:cs typeface="+mn-cs"/>
              </a:rPr>
              <a:t>Production d’énergie aérobie </a:t>
            </a:r>
            <a:r>
              <a:rPr lang="fr-CH" sz="1400" kern="1200" dirty="0" smtClean="0">
                <a:solidFill>
                  <a:schemeClr val="tx1"/>
                </a:solidFill>
                <a:effectLst/>
                <a:latin typeface="Arial" charset="0"/>
                <a:ea typeface="+mn-ea"/>
                <a:cs typeface="+mn-cs"/>
              </a:rPr>
              <a:t>au travers de la «combustion» du glucose</a:t>
            </a:r>
          </a:p>
          <a:p>
            <a:pPr marL="639337" lvl="1" indent="-174365">
              <a:buFont typeface="Arial" panose="020B0604020202020204" pitchFamily="34" charset="0"/>
              <a:buChar char="•"/>
              <a:defRPr/>
            </a:pPr>
            <a:r>
              <a:rPr lang="fr-CH" sz="1400" kern="1200" dirty="0" smtClean="0">
                <a:solidFill>
                  <a:schemeClr val="tx1"/>
                </a:solidFill>
                <a:effectLst/>
                <a:latin typeface="Arial" charset="0"/>
                <a:ea typeface="+mn-ea"/>
                <a:cs typeface="+mn-cs"/>
              </a:rPr>
              <a:t>Exemples: demi-fond (course de 5000/10'000 m), nage (1 km), etc.</a:t>
            </a:r>
          </a:p>
          <a:p>
            <a:pPr marL="360363" lvl="1" indent="0">
              <a:buNone/>
            </a:pPr>
            <a:endParaRPr lang="fr-CH" sz="1400" kern="1200" dirty="0" smtClean="0">
              <a:solidFill>
                <a:schemeClr val="tx1"/>
              </a:solidFill>
              <a:effectLst/>
              <a:latin typeface="Arial" charset="0"/>
              <a:ea typeface="+mn-ea"/>
              <a:cs typeface="+mn-cs"/>
            </a:endParaRPr>
          </a:p>
          <a:p>
            <a:pPr lvl="0"/>
            <a:r>
              <a:rPr lang="fr-CH" sz="1400" kern="1200" dirty="0" smtClean="0">
                <a:solidFill>
                  <a:schemeClr val="tx1"/>
                </a:solidFill>
                <a:effectLst/>
                <a:latin typeface="Arial" charset="0"/>
                <a:ea typeface="+mn-ea"/>
                <a:cs typeface="+mn-cs"/>
              </a:rPr>
              <a:t>des charges extensives plus longues (30-120 min)</a:t>
            </a:r>
          </a:p>
          <a:p>
            <a:pPr marL="639337" lvl="1" indent="-174365">
              <a:buFont typeface="Arial" panose="020B0604020202020204" pitchFamily="34" charset="0"/>
              <a:buChar char="•"/>
              <a:defRPr/>
            </a:pPr>
            <a:r>
              <a:rPr lang="fr-CH" sz="1400" b="1" kern="1200" dirty="0" smtClean="0">
                <a:solidFill>
                  <a:schemeClr val="tx1"/>
                </a:solidFill>
                <a:effectLst/>
                <a:latin typeface="Arial" charset="0"/>
                <a:ea typeface="+mn-ea"/>
                <a:cs typeface="+mn-cs"/>
              </a:rPr>
              <a:t>Production aérobie avec transformation des graisses </a:t>
            </a:r>
          </a:p>
          <a:p>
            <a:pPr marL="639337" lvl="1" indent="-174365">
              <a:buFont typeface="Arial" panose="020B0604020202020204" pitchFamily="34" charset="0"/>
              <a:buChar char="•"/>
              <a:defRPr/>
            </a:pPr>
            <a:r>
              <a:rPr lang="fr-CH" sz="1400" kern="1200" dirty="0" smtClean="0">
                <a:solidFill>
                  <a:schemeClr val="tx1"/>
                </a:solidFill>
                <a:effectLst/>
                <a:latin typeface="Arial" charset="0"/>
                <a:ea typeface="+mn-ea"/>
                <a:cs typeface="+mn-cs"/>
              </a:rPr>
              <a:t>Exemples: Marathon, course cycliste par étapes etc.</a:t>
            </a: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14</a:t>
            </a:fld>
            <a:endParaRPr lang="de-CH"/>
          </a:p>
        </p:txBody>
      </p:sp>
    </p:spTree>
    <p:extLst>
      <p:ext uri="{BB962C8B-B14F-4D97-AF65-F5344CB8AC3E}">
        <p14:creationId xmlns:p14="http://schemas.microsoft.com/office/powerpoint/2010/main" val="3660167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lienbildplatzhalter 1"/>
          <p:cNvSpPr>
            <a:spLocks noGrp="1" noRot="1" noChangeAspect="1" noTextEdit="1"/>
          </p:cNvSpPr>
          <p:nvPr>
            <p:ph type="sldImg"/>
          </p:nvPr>
        </p:nvSpPr>
        <p:spPr>
          <a:ln/>
        </p:spPr>
      </p:sp>
      <p:sp>
        <p:nvSpPr>
          <p:cNvPr id="3307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61">
              <a:spcBef>
                <a:spcPct val="50000"/>
              </a:spcBef>
            </a:pPr>
            <a:r>
              <a:rPr lang="fr-CH" sz="1400" kern="1200" smtClean="0">
                <a:solidFill>
                  <a:schemeClr val="tx1"/>
                </a:solidFill>
                <a:effectLst/>
                <a:latin typeface="Arial" charset="0"/>
                <a:ea typeface="+mn-ea"/>
                <a:cs typeface="+mn-cs"/>
              </a:rPr>
              <a:t>Tout individu qui entraîne régulièrement sa capacité d’endurance reste plus performant et plus longtemps jeune. La capacité de performance aérobie étant associée à la capacité de récupération et d’adaptation, elle constitue une base importante pour améliorer la performance dans la vie quotidienne comme dans le sport.</a:t>
            </a:r>
            <a:endParaRPr lang="de-CH" altLang="de-DE" dirty="0" smtClean="0"/>
          </a:p>
        </p:txBody>
      </p:sp>
      <p:sp>
        <p:nvSpPr>
          <p:cNvPr id="4" name="Datumsplatzhalter 3"/>
          <p:cNvSpPr>
            <a:spLocks noGrp="1"/>
          </p:cNvSpPr>
          <p:nvPr>
            <p:ph type="dt" sz="quarter" idx="1"/>
          </p:nvPr>
        </p:nvSpPr>
        <p:spPr/>
        <p:txBody>
          <a:bodyPr/>
          <a:lstStyle/>
          <a:p>
            <a:pPr>
              <a:defRPr/>
            </a:pPr>
            <a:r>
              <a:rPr lang="de-DE" smtClean="0"/>
              <a:t>Stand TT.MM.JJ</a:t>
            </a:r>
            <a:endParaRPr lang="fr-CH"/>
          </a:p>
        </p:txBody>
      </p:sp>
      <p:sp>
        <p:nvSpPr>
          <p:cNvPr id="5" name="Kopfzeilenplatzhalter 4"/>
          <p:cNvSpPr>
            <a:spLocks noGrp="1"/>
          </p:cNvSpPr>
          <p:nvPr>
            <p:ph type="hdr" sz="quarter"/>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4"/>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5"/>
          </p:nvPr>
        </p:nvSpPr>
        <p:spPr/>
        <p:txBody>
          <a:bodyPr/>
          <a:lstStyle/>
          <a:p>
            <a:pPr>
              <a:defRPr/>
            </a:pPr>
            <a:fld id="{79C9DF0B-27BF-4199-A670-114F51A75BAC}" type="slidenum">
              <a:rPr lang="de-CH" smtClean="0"/>
              <a:pPr>
                <a:defRPr/>
              </a:pPr>
              <a:t>15</a:t>
            </a:fld>
            <a:endParaRPr lang="de-CH"/>
          </a:p>
        </p:txBody>
      </p:sp>
    </p:spTree>
    <p:extLst>
      <p:ext uri="{BB962C8B-B14F-4D97-AF65-F5344CB8AC3E}">
        <p14:creationId xmlns:p14="http://schemas.microsoft.com/office/powerpoint/2010/main" val="219229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fr-CH" b="1" noProof="0" dirty="0" smtClean="0"/>
              <a:t>Entraîner</a:t>
            </a:r>
            <a:r>
              <a:rPr lang="fr-CH" b="1" baseline="0" noProof="0" dirty="0" smtClean="0"/>
              <a:t> l’enduranc</a:t>
            </a:r>
            <a:r>
              <a:rPr lang="fr-CH" b="1" noProof="0" dirty="0" smtClean="0"/>
              <a:t>e – méthodes</a:t>
            </a:r>
            <a:r>
              <a:rPr lang="fr-CH" b="1" baseline="0" noProof="0" dirty="0" smtClean="0"/>
              <a:t> d’entraînement</a:t>
            </a:r>
            <a:endParaRPr lang="fr-CH" b="1" noProof="0" dirty="0" smtClean="0"/>
          </a:p>
          <a:p>
            <a:pPr lvl="0"/>
            <a:r>
              <a:rPr lang="fr-CH" sz="1400" u="sng" kern="1200" dirty="0" smtClean="0">
                <a:solidFill>
                  <a:schemeClr val="tx1"/>
                </a:solidFill>
                <a:effectLst/>
                <a:latin typeface="Arial" charset="0"/>
                <a:ea typeface="+mn-ea"/>
                <a:cs typeface="+mn-cs"/>
              </a:rPr>
              <a:t>Méthode continue</a:t>
            </a:r>
            <a:r>
              <a:rPr lang="fr-CH" sz="1400" kern="1200" dirty="0" smtClean="0">
                <a:solidFill>
                  <a:schemeClr val="tx1"/>
                </a:solidFill>
                <a:effectLst/>
                <a:latin typeface="Arial" charset="0"/>
                <a:ea typeface="+mn-ea"/>
                <a:cs typeface="+mn-cs"/>
              </a:rPr>
              <a:t>: entraînement avec efforts ininterrompus, d’intensité constante ou variable, pendant une durée prolongée.</a:t>
            </a:r>
          </a:p>
          <a:p>
            <a:pPr lvl="0"/>
            <a:r>
              <a:rPr lang="fr-CH" sz="1400" u="sng" kern="1200" dirty="0" smtClean="0">
                <a:solidFill>
                  <a:schemeClr val="tx1"/>
                </a:solidFill>
                <a:effectLst/>
                <a:latin typeface="Arial" charset="0"/>
                <a:ea typeface="+mn-ea"/>
                <a:cs typeface="+mn-cs"/>
              </a:rPr>
              <a:t>Méthode par intervalles</a:t>
            </a:r>
            <a:r>
              <a:rPr lang="fr-CH" sz="1400" kern="1200" dirty="0" smtClean="0">
                <a:solidFill>
                  <a:schemeClr val="tx1"/>
                </a:solidFill>
                <a:effectLst/>
                <a:latin typeface="Arial" charset="0"/>
                <a:ea typeface="+mn-ea"/>
                <a:cs typeface="+mn-cs"/>
              </a:rPr>
              <a:t>: entraînement avec alternance systématique de phases d’effort et de récupération. Les pauses sont actives et ne permettent pas une récupération complète. Exemple: 8 x 400 m de nage libre en 5 minutes avec une pause de 2 minutes.</a:t>
            </a:r>
          </a:p>
          <a:p>
            <a:pPr lvl="0"/>
            <a:r>
              <a:rPr lang="fr-CH" sz="1400" u="sng" kern="1200" dirty="0" smtClean="0">
                <a:solidFill>
                  <a:schemeClr val="tx1"/>
                </a:solidFill>
                <a:effectLst/>
                <a:latin typeface="Arial" charset="0"/>
                <a:ea typeface="+mn-ea"/>
                <a:cs typeface="+mn-cs"/>
              </a:rPr>
              <a:t>Méthode par répétitions</a:t>
            </a:r>
            <a:r>
              <a:rPr lang="fr-CH" sz="1400" kern="1200" dirty="0" smtClean="0">
                <a:solidFill>
                  <a:schemeClr val="tx1"/>
                </a:solidFill>
                <a:effectLst/>
                <a:latin typeface="Arial" charset="0"/>
                <a:ea typeface="+mn-ea"/>
                <a:cs typeface="+mn-cs"/>
              </a:rPr>
              <a:t>: entraînement avec alternance systématique de phases d’effort et de récupération. Les pauses sont actives ou passives de façon à permettre une récupération quasi complète. Exemple: courir 6 x 1000 m en 3:30 minutes avec des pauses de 10 à 15 minutes.</a:t>
            </a:r>
          </a:p>
          <a:p>
            <a:pPr lvl="0"/>
            <a:r>
              <a:rPr lang="fr-CH" sz="1400" u="sng" kern="1200" dirty="0" smtClean="0">
                <a:solidFill>
                  <a:schemeClr val="tx1"/>
                </a:solidFill>
                <a:effectLst/>
                <a:latin typeface="Arial" charset="0"/>
                <a:ea typeface="+mn-ea"/>
                <a:cs typeface="+mn-cs"/>
              </a:rPr>
              <a:t>Méthode alternée</a:t>
            </a:r>
            <a:r>
              <a:rPr lang="fr-CH" sz="1400" kern="1200" dirty="0" smtClean="0">
                <a:solidFill>
                  <a:schemeClr val="tx1"/>
                </a:solidFill>
                <a:effectLst/>
                <a:latin typeface="Arial" charset="0"/>
                <a:ea typeface="+mn-ea"/>
                <a:cs typeface="+mn-cs"/>
              </a:rPr>
              <a:t>: entraînement par intervalles intensifs: efforts courts, intensifs et de grande qualité, en alternance continuelle avec des pauses de récupération courtes et actives. Exemple: trotter pendant 6 minutes et franchir 4 haies toutes les 10 s.</a:t>
            </a:r>
          </a:p>
          <a:p>
            <a:pPr lvl="0"/>
            <a:r>
              <a:rPr lang="fr-CH" sz="1400" u="sng" kern="1200" dirty="0" smtClean="0">
                <a:solidFill>
                  <a:schemeClr val="tx1"/>
                </a:solidFill>
                <a:effectLst/>
                <a:latin typeface="Arial" charset="0"/>
                <a:ea typeface="+mn-ea"/>
                <a:cs typeface="+mn-cs"/>
              </a:rPr>
              <a:t>Méthode de test et de compétition</a:t>
            </a:r>
            <a:r>
              <a:rPr lang="fr-CH" sz="1400" kern="1200" dirty="0" smtClean="0">
                <a:solidFill>
                  <a:schemeClr val="tx1"/>
                </a:solidFill>
                <a:effectLst/>
                <a:latin typeface="Arial" charset="0"/>
                <a:ea typeface="+mn-ea"/>
                <a:cs typeface="+mn-cs"/>
              </a:rPr>
              <a:t>: Efforts dans des conditions de test et de compétition. Exemple: Course de 12 minutes (test)</a:t>
            </a:r>
          </a:p>
          <a:p>
            <a:pPr marL="0" indent="0">
              <a:buNone/>
            </a:pPr>
            <a:endParaRPr lang="fr-CH" noProof="0" dirty="0" smtClean="0">
              <a:sym typeface="Wingdings" panose="05000000000000000000" pitchFamily="2" charset="2"/>
            </a:endParaRPr>
          </a:p>
          <a:p>
            <a:pPr marL="184052" indent="-184052">
              <a:buFont typeface="Wingdings"/>
              <a:buChar char="à"/>
            </a:pPr>
            <a:r>
              <a:rPr lang="fr-CH" sz="1400" kern="1200" dirty="0" smtClean="0">
                <a:solidFill>
                  <a:schemeClr val="tx1"/>
                </a:solidFill>
                <a:effectLst/>
                <a:latin typeface="Arial" charset="0"/>
                <a:ea typeface="+mn-ea"/>
                <a:cs typeface="+mn-cs"/>
              </a:rPr>
              <a:t>Plus la charge est grande, plus l’intensité doit être faible, et vice versa</a:t>
            </a:r>
            <a:r>
              <a:rPr lang="fr-CH" noProof="0" dirty="0" smtClean="0">
                <a:sym typeface="Wingdings" panose="05000000000000000000" pitchFamily="2" charset="2"/>
              </a:rPr>
              <a:t>.</a:t>
            </a:r>
          </a:p>
          <a:p>
            <a:pPr marL="184052" indent="-184052">
              <a:buFont typeface="Wingdings"/>
              <a:buChar char="à"/>
            </a:pPr>
            <a:endParaRPr lang="fr-CH" noProof="0" dirty="0" smtClean="0">
              <a:sym typeface="Wingdings" panose="05000000000000000000" pitchFamily="2" charset="2"/>
            </a:endParaRPr>
          </a:p>
          <a:p>
            <a:pPr marL="0" indent="0">
              <a:buNone/>
            </a:pPr>
            <a:r>
              <a:rPr lang="fr-CH" sz="1400" u="sng" kern="1200" dirty="0" smtClean="0">
                <a:solidFill>
                  <a:schemeClr val="tx1"/>
                </a:solidFill>
                <a:effectLst/>
                <a:latin typeface="Arial" charset="0"/>
                <a:ea typeface="+mn-ea"/>
                <a:cs typeface="+mn-cs"/>
              </a:rPr>
              <a:t>Principes de l'entraînement de l’endurance</a:t>
            </a:r>
            <a:endParaRPr lang="fr-CH" u="sng" noProof="0" dirty="0" smtClean="0">
              <a:sym typeface="Wingdings" panose="05000000000000000000" pitchFamily="2" charset="2"/>
            </a:endParaRPr>
          </a:p>
          <a:p>
            <a:pPr lvl="0"/>
            <a:r>
              <a:rPr lang="fr-CH" sz="1400" kern="1200" dirty="0" smtClean="0">
                <a:solidFill>
                  <a:schemeClr val="tx1"/>
                </a:solidFill>
                <a:effectLst/>
                <a:latin typeface="Arial" charset="0"/>
                <a:ea typeface="+mn-ea"/>
                <a:cs typeface="+mn-cs"/>
              </a:rPr>
              <a:t>L’endurance spécifique du sport se construit à partir d’une bonne endurance de base</a:t>
            </a:r>
          </a:p>
          <a:p>
            <a:pPr lvl="0"/>
            <a:r>
              <a:rPr lang="fr-CH" sz="1400" kern="1200" dirty="0" smtClean="0">
                <a:solidFill>
                  <a:schemeClr val="tx1"/>
                </a:solidFill>
                <a:effectLst/>
                <a:latin typeface="Arial" charset="0"/>
                <a:ea typeface="+mn-ea"/>
                <a:cs typeface="+mn-cs"/>
              </a:rPr>
              <a:t>L’endurance de base est surtout basée sur la méthode longue durée: course d’endurance extensive ou intensive</a:t>
            </a:r>
          </a:p>
          <a:p>
            <a:pPr lvl="0"/>
            <a:r>
              <a:rPr lang="fr-CH" sz="1400" kern="1200" dirty="0" smtClean="0">
                <a:solidFill>
                  <a:schemeClr val="tx1"/>
                </a:solidFill>
                <a:effectLst/>
                <a:latin typeface="Arial" charset="0"/>
                <a:ea typeface="+mn-ea"/>
                <a:cs typeface="+mn-cs"/>
              </a:rPr>
              <a:t>Plus on grippe sur la pyramide, plus l’intensité d’entraînement est grande.</a:t>
            </a:r>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16</a:t>
            </a:fld>
            <a:endParaRPr lang="de-CH"/>
          </a:p>
        </p:txBody>
      </p:sp>
    </p:spTree>
    <p:extLst>
      <p:ext uri="{BB962C8B-B14F-4D97-AF65-F5344CB8AC3E}">
        <p14:creationId xmlns:p14="http://schemas.microsoft.com/office/powerpoint/2010/main" val="2246745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fr-CH" sz="1400" kern="1200" dirty="0" smtClean="0">
                <a:solidFill>
                  <a:schemeClr val="tx1"/>
                </a:solidFill>
                <a:effectLst/>
                <a:latin typeface="Arial" charset="0"/>
                <a:ea typeface="+mn-ea"/>
                <a:cs typeface="+mn-cs"/>
              </a:rPr>
              <a:t>Il peut y avoir une énorme différence au niveau de la capacité de performance d’une personne à l’autre. Raison pour laquelle il faut adapter l’intensité de l’entraînement à chaque personne.</a:t>
            </a:r>
          </a:p>
          <a:p>
            <a:pPr lvl="0"/>
            <a:r>
              <a:rPr lang="fr-CH" sz="1400" kern="1200" dirty="0" smtClean="0">
                <a:solidFill>
                  <a:schemeClr val="tx1"/>
                </a:solidFill>
                <a:effectLst/>
                <a:latin typeface="Arial" charset="0"/>
                <a:ea typeface="+mn-ea"/>
                <a:cs typeface="+mn-cs"/>
              </a:rPr>
              <a:t>En employant la fréquence cardiaque, l’échelle de Borg ou la règle de conversation, chacun peut trouver son niveau d’entraînement optimal.</a:t>
            </a:r>
          </a:p>
          <a:p>
            <a:r>
              <a:rPr lang="fr-CH" sz="1400" kern="1200" dirty="0" smtClean="0">
                <a:solidFill>
                  <a:schemeClr val="tx1"/>
                </a:solidFill>
                <a:effectLst/>
                <a:latin typeface="Arial" charset="0"/>
                <a:ea typeface="+mn-ea"/>
                <a:cs typeface="+mn-cs"/>
              </a:rPr>
              <a:t>Selon le but d’endurance recherché, les entraînements seront différents.</a:t>
            </a: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17</a:t>
            </a:fld>
            <a:endParaRPr lang="de-CH"/>
          </a:p>
        </p:txBody>
      </p:sp>
    </p:spTree>
    <p:extLst>
      <p:ext uri="{BB962C8B-B14F-4D97-AF65-F5344CB8AC3E}">
        <p14:creationId xmlns:p14="http://schemas.microsoft.com/office/powerpoint/2010/main" val="3918625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fr-CH" sz="1400" kern="1200" dirty="0" smtClean="0">
                <a:solidFill>
                  <a:schemeClr val="tx1"/>
                </a:solidFill>
                <a:effectLst/>
                <a:latin typeface="Arial" charset="0"/>
                <a:ea typeface="+mn-ea"/>
                <a:cs typeface="+mn-cs"/>
              </a:rPr>
              <a:t>La valeur de fréquence maximale de la dia précédente peut être approximativement définie au moyen de cette règle </a:t>
            </a:r>
            <a:r>
              <a:rPr lang="de-CH" baseline="0" dirty="0" smtClean="0"/>
              <a:t>.</a:t>
            </a:r>
          </a:p>
          <a:p>
            <a:pPr marL="0" indent="0">
              <a:buNone/>
            </a:pPr>
            <a:endParaRPr lang="de-CH" dirty="0" smtClean="0"/>
          </a:p>
          <a:p>
            <a:r>
              <a:rPr lang="fr-CH" noProof="0" dirty="0" smtClean="0"/>
              <a:t>Homme</a:t>
            </a:r>
            <a:r>
              <a:rPr lang="fr-CH" baseline="0" noProof="0" dirty="0" smtClean="0"/>
              <a:t> de </a:t>
            </a:r>
            <a:r>
              <a:rPr lang="fr-CH" noProof="0" dirty="0" smtClean="0"/>
              <a:t>30</a:t>
            </a:r>
            <a:r>
              <a:rPr lang="fr-CH" baseline="0" noProof="0" dirty="0" smtClean="0"/>
              <a:t> ans </a:t>
            </a:r>
            <a:r>
              <a:rPr lang="fr-CH" baseline="0" noProof="0" dirty="0" smtClean="0">
                <a:sym typeface="Wingdings" panose="05000000000000000000" pitchFamily="2" charset="2"/>
              </a:rPr>
              <a:t> pouls maximal = 190</a:t>
            </a:r>
          </a:p>
          <a:p>
            <a:r>
              <a:rPr lang="fr-CH" baseline="0" noProof="0" dirty="0" smtClean="0">
                <a:sym typeface="Wingdings" panose="05000000000000000000" pitchFamily="2" charset="2"/>
              </a:rPr>
              <a:t>Femme de 46 ans  pouls maximal = 180</a:t>
            </a:r>
            <a:endParaRPr lang="fr-CH" noProof="0"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18</a:t>
            </a:fld>
            <a:endParaRPr lang="de-CH"/>
          </a:p>
        </p:txBody>
      </p:sp>
    </p:spTree>
    <p:extLst>
      <p:ext uri="{BB962C8B-B14F-4D97-AF65-F5344CB8AC3E}">
        <p14:creationId xmlns:p14="http://schemas.microsoft.com/office/powerpoint/2010/main" val="3291977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67596" y="2093655"/>
            <a:ext cx="8938186" cy="4346642"/>
          </a:xfrm>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fr-CH" sz="1400" kern="1200" dirty="0" smtClean="0">
                <a:solidFill>
                  <a:schemeClr val="tx1"/>
                </a:solidFill>
                <a:effectLst/>
                <a:latin typeface="Arial" charset="0"/>
                <a:ea typeface="+mn-ea"/>
                <a:cs typeface="+mn-cs"/>
              </a:rPr>
              <a:t>Nous allons maintenant thématiser les contenus et principes concernant</a:t>
            </a:r>
            <a:r>
              <a:rPr lang="fr-CH" sz="1400" kern="1200" baseline="0" dirty="0" smtClean="0">
                <a:solidFill>
                  <a:schemeClr val="tx1"/>
                </a:solidFill>
                <a:effectLst/>
                <a:latin typeface="Arial" charset="0"/>
                <a:ea typeface="+mn-ea"/>
                <a:cs typeface="+mn-cs"/>
              </a:rPr>
              <a:t> le </a:t>
            </a:r>
            <a:r>
              <a:rPr lang="fr-CH" sz="1400" kern="1200" dirty="0" smtClean="0">
                <a:solidFill>
                  <a:schemeClr val="tx1"/>
                </a:solidFill>
                <a:effectLst/>
                <a:latin typeface="Arial" charset="0"/>
                <a:ea typeface="+mn-ea"/>
                <a:cs typeface="+mn-cs"/>
              </a:rPr>
              <a:t>sport à l’école de recrues.</a:t>
            </a:r>
          </a:p>
          <a:p>
            <a:pPr marL="0" indent="0">
              <a:buNone/>
            </a:pP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19</a:t>
            </a:fld>
            <a:endParaRPr lang="de-CH"/>
          </a:p>
        </p:txBody>
      </p:sp>
    </p:spTree>
    <p:extLst>
      <p:ext uri="{BB962C8B-B14F-4D97-AF65-F5344CB8AC3E}">
        <p14:creationId xmlns:p14="http://schemas.microsoft.com/office/powerpoint/2010/main" val="61739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fr-CH" dirty="0" smtClean="0"/>
              <a:t>L’activité sportive apporte une</a:t>
            </a:r>
            <a:r>
              <a:rPr lang="fr-CH" baseline="0" dirty="0" smtClean="0"/>
              <a:t> importante plus-value</a:t>
            </a:r>
            <a:r>
              <a:rPr lang="fr-CH" dirty="0" smtClean="0"/>
              <a:t> physique et psychologique dont nous profitons tout au long de la vie.</a:t>
            </a: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dirty="0" err="1" smtClean="0"/>
              <a:t>Bezeichnung</a:t>
            </a:r>
            <a:r>
              <a:rPr lang="fr-CH" dirty="0" smtClean="0"/>
              <a:t> des </a:t>
            </a:r>
            <a:r>
              <a:rPr lang="fr-CH" dirty="0" err="1" smtClean="0"/>
              <a:t>Anlasses</a:t>
            </a:r>
            <a:r>
              <a:rPr lang="fr-CH" dirty="0" smtClean="0"/>
              <a:t> mit </a:t>
            </a:r>
            <a:r>
              <a:rPr lang="fr-CH" dirty="0" err="1" smtClean="0"/>
              <a:t>Datum</a:t>
            </a:r>
            <a:r>
              <a:rPr lang="fr-CH" dirty="0" smtClean="0"/>
              <a:t> </a:t>
            </a:r>
            <a:r>
              <a:rPr lang="fr-CH" dirty="0" err="1" smtClean="0"/>
              <a:t>bzw</a:t>
            </a:r>
            <a:r>
              <a:rPr lang="fr-CH" dirty="0" smtClean="0"/>
              <a:t> </a:t>
            </a:r>
            <a:r>
              <a:rPr lang="fr-CH" dirty="0" err="1" smtClean="0"/>
              <a:t>Geschäft</a:t>
            </a:r>
            <a:r>
              <a:rPr lang="fr-CH" dirty="0" smtClean="0"/>
              <a:t> / </a:t>
            </a:r>
            <a:r>
              <a:rPr lang="fr-CH" dirty="0" err="1" smtClean="0"/>
              <a:t>Vorhaben</a:t>
            </a:r>
            <a:endParaRPr lang="fr-CH" dirty="0"/>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2</a:t>
            </a:fld>
            <a:endParaRPr lang="de-CH"/>
          </a:p>
        </p:txBody>
      </p:sp>
    </p:spTree>
    <p:extLst>
      <p:ext uri="{BB962C8B-B14F-4D97-AF65-F5344CB8AC3E}">
        <p14:creationId xmlns:p14="http://schemas.microsoft.com/office/powerpoint/2010/main" val="363118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fr-CH" noProof="0" dirty="0" smtClean="0"/>
              <a:t>La formation du sport dans l’armée est répartie</a:t>
            </a:r>
            <a:r>
              <a:rPr lang="fr-CH" baseline="0" noProof="0" dirty="0" smtClean="0"/>
              <a:t> comme suit: 2 x 90’ et 2 x 30’.</a:t>
            </a:r>
          </a:p>
          <a:p>
            <a:pPr marL="0" indent="0">
              <a:buNone/>
            </a:pPr>
            <a:r>
              <a:rPr lang="fr-CH" baseline="0" noProof="0" dirty="0" smtClean="0"/>
              <a:t>Au total, cela donne 4 heures de sport par semaine.</a:t>
            </a:r>
          </a:p>
          <a:p>
            <a:pPr marL="0" indent="0">
              <a:buNone/>
            </a:pPr>
            <a:endParaRPr lang="fr-CH" noProof="0"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20</a:t>
            </a:fld>
            <a:endParaRPr lang="de-CH"/>
          </a:p>
        </p:txBody>
      </p:sp>
    </p:spTree>
    <p:extLst>
      <p:ext uri="{BB962C8B-B14F-4D97-AF65-F5344CB8AC3E}">
        <p14:creationId xmlns:p14="http://schemas.microsoft.com/office/powerpoint/2010/main" val="2683341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fr-CH" sz="1400" kern="1200" dirty="0" smtClean="0">
                <a:solidFill>
                  <a:schemeClr val="tx1"/>
                </a:solidFill>
                <a:effectLst/>
                <a:latin typeface="Arial" charset="0"/>
                <a:ea typeface="+mn-ea"/>
                <a:cs typeface="+mn-cs"/>
              </a:rPr>
              <a:t>Le degré de difficulté et le potentiel de risque des contenus de l'éducation physique augmentent au courant de l’école de recrues.</a:t>
            </a:r>
          </a:p>
          <a:p>
            <a:r>
              <a:rPr lang="fr-CH" sz="1400" kern="1200" dirty="0" smtClean="0">
                <a:solidFill>
                  <a:schemeClr val="tx1"/>
                </a:solidFill>
                <a:effectLst/>
                <a:latin typeface="Arial" charset="0"/>
                <a:ea typeface="+mn-ea"/>
                <a:cs typeface="+mn-cs"/>
              </a:rPr>
              <a:t>Cette stratégie a pour but de maintenir le risque de blessure le plus bas possible tout en permettant d’avoir un bénéfice individuel optimal</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solidFill>
                  <a:prstClr val="black"/>
                </a:solidFill>
              </a:rPr>
              <a:pPr/>
              <a:t>21</a:t>
            </a:fld>
            <a:endParaRPr lang="de-DE" dirty="0">
              <a:solidFill>
                <a:prstClr val="black"/>
              </a:solidFill>
            </a:endParaRPr>
          </a:p>
        </p:txBody>
      </p:sp>
    </p:spTree>
    <p:extLst>
      <p:ext uri="{BB962C8B-B14F-4D97-AF65-F5344CB8AC3E}">
        <p14:creationId xmlns:p14="http://schemas.microsoft.com/office/powerpoint/2010/main" val="856329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smtClean="0"/>
              <a:t>Les leçons de 30 minutes visent à améliorer</a:t>
            </a:r>
            <a:r>
              <a:rPr lang="fr-CH" baseline="0" noProof="0" dirty="0" smtClean="0"/>
              <a:t> la force et l’endurance.</a:t>
            </a:r>
          </a:p>
          <a:p>
            <a:r>
              <a:rPr lang="fr-CH" baseline="0" noProof="0" dirty="0" smtClean="0"/>
              <a:t>Ici aussi, il convient de constituer une base solide au départ sur la base de laquelle il est possible de travailler.</a:t>
            </a:r>
            <a:endParaRPr lang="fr-CH" noProof="0" dirty="0"/>
          </a:p>
        </p:txBody>
      </p:sp>
      <p:sp>
        <p:nvSpPr>
          <p:cNvPr id="4" name="Foliennummernplatzhalter 3"/>
          <p:cNvSpPr>
            <a:spLocks noGrp="1"/>
          </p:cNvSpPr>
          <p:nvPr>
            <p:ph type="sldNum" sz="quarter" idx="10"/>
          </p:nvPr>
        </p:nvSpPr>
        <p:spPr/>
        <p:txBody>
          <a:bodyPr/>
          <a:lstStyle/>
          <a:p>
            <a:fld id="{A906DEA6-2A5B-4FDC-BC8B-8A6783FB139E}" type="slidenum">
              <a:rPr lang="de-DE" smtClean="0">
                <a:solidFill>
                  <a:prstClr val="black"/>
                </a:solidFill>
              </a:rPr>
              <a:pPr/>
              <a:t>22</a:t>
            </a:fld>
            <a:endParaRPr lang="de-DE" dirty="0">
              <a:solidFill>
                <a:prstClr val="black"/>
              </a:solidFill>
            </a:endParaRPr>
          </a:p>
        </p:txBody>
      </p:sp>
    </p:spTree>
    <p:extLst>
      <p:ext uri="{BB962C8B-B14F-4D97-AF65-F5344CB8AC3E}">
        <p14:creationId xmlns:p14="http://schemas.microsoft.com/office/powerpoint/2010/main" val="856329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23</a:t>
            </a:fld>
            <a:endParaRPr lang="de-CH"/>
          </a:p>
        </p:txBody>
      </p:sp>
    </p:spTree>
    <p:extLst>
      <p:ext uri="{BB962C8B-B14F-4D97-AF65-F5344CB8AC3E}">
        <p14:creationId xmlns:p14="http://schemas.microsoft.com/office/powerpoint/2010/main" val="898003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e la date 3"/>
          <p:cNvSpPr>
            <a:spLocks noGrp="1"/>
          </p:cNvSpPr>
          <p:nvPr>
            <p:ph type="dt" sz="quarter" idx="10"/>
          </p:nvPr>
        </p:nvSpPr>
        <p:spPr/>
        <p:txBody>
          <a:bodyPr/>
          <a:lstStyle/>
          <a:p>
            <a:pPr>
              <a:defRPr/>
            </a:pPr>
            <a:r>
              <a:rPr lang="de-DE" smtClean="0"/>
              <a:t>Stand TT.MM.JJ</a:t>
            </a:r>
            <a:endParaRPr lang="fr-CH"/>
          </a:p>
        </p:txBody>
      </p:sp>
      <p:sp>
        <p:nvSpPr>
          <p:cNvPr id="5" name="Espace réservé de l'en-tête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Espace réservé du pied de page 5"/>
          <p:cNvSpPr>
            <a:spLocks noGrp="1"/>
          </p:cNvSpPr>
          <p:nvPr>
            <p:ph type="ftr" sz="quarter" idx="12"/>
          </p:nvPr>
        </p:nvSpPr>
        <p:spPr/>
        <p:txBody>
          <a:bodyPr/>
          <a:lstStyle/>
          <a:p>
            <a:pPr>
              <a:defRPr/>
            </a:pPr>
            <a:r>
              <a:rPr lang="de-CH" smtClean="0"/>
              <a:t>Referent oder Herausgeber</a:t>
            </a:r>
            <a:endParaRPr lang="de-CH"/>
          </a:p>
        </p:txBody>
      </p:sp>
      <p:sp>
        <p:nvSpPr>
          <p:cNvPr id="7" name="Espace réservé du numéro de diapositive 6"/>
          <p:cNvSpPr>
            <a:spLocks noGrp="1"/>
          </p:cNvSpPr>
          <p:nvPr>
            <p:ph type="sldNum" sz="quarter" idx="13"/>
          </p:nvPr>
        </p:nvSpPr>
        <p:spPr/>
        <p:txBody>
          <a:bodyPr/>
          <a:lstStyle/>
          <a:p>
            <a:pPr>
              <a:defRPr/>
            </a:pPr>
            <a:fld id="{92E78508-2330-44A4-85A5-1B569C089F1A}" type="slidenum">
              <a:rPr lang="de-CH" smtClean="0"/>
              <a:pPr>
                <a:defRPr/>
              </a:pPr>
              <a:t>24</a:t>
            </a:fld>
            <a:endParaRPr lang="de-CH"/>
          </a:p>
        </p:txBody>
      </p:sp>
    </p:spTree>
    <p:extLst>
      <p:ext uri="{BB962C8B-B14F-4D97-AF65-F5344CB8AC3E}">
        <p14:creationId xmlns:p14="http://schemas.microsoft.com/office/powerpoint/2010/main" val="339854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e la date 3"/>
          <p:cNvSpPr>
            <a:spLocks noGrp="1"/>
          </p:cNvSpPr>
          <p:nvPr>
            <p:ph type="dt" sz="quarter" idx="10"/>
          </p:nvPr>
        </p:nvSpPr>
        <p:spPr/>
        <p:txBody>
          <a:bodyPr/>
          <a:lstStyle/>
          <a:p>
            <a:pPr>
              <a:defRPr/>
            </a:pPr>
            <a:r>
              <a:rPr lang="de-DE" smtClean="0"/>
              <a:t>Stand TT.MM.JJ</a:t>
            </a:r>
            <a:endParaRPr lang="fr-CH"/>
          </a:p>
        </p:txBody>
      </p:sp>
      <p:sp>
        <p:nvSpPr>
          <p:cNvPr id="5" name="Espace réservé de l'en-tête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Espace réservé du pied de page 5"/>
          <p:cNvSpPr>
            <a:spLocks noGrp="1"/>
          </p:cNvSpPr>
          <p:nvPr>
            <p:ph type="ftr" sz="quarter" idx="12"/>
          </p:nvPr>
        </p:nvSpPr>
        <p:spPr/>
        <p:txBody>
          <a:bodyPr/>
          <a:lstStyle/>
          <a:p>
            <a:pPr>
              <a:defRPr/>
            </a:pPr>
            <a:r>
              <a:rPr lang="de-CH" smtClean="0"/>
              <a:t>Referent oder Herausgeber</a:t>
            </a:r>
            <a:endParaRPr lang="de-CH"/>
          </a:p>
        </p:txBody>
      </p:sp>
      <p:sp>
        <p:nvSpPr>
          <p:cNvPr id="7" name="Espace réservé du numéro de diapositive 6"/>
          <p:cNvSpPr>
            <a:spLocks noGrp="1"/>
          </p:cNvSpPr>
          <p:nvPr>
            <p:ph type="sldNum" sz="quarter" idx="13"/>
          </p:nvPr>
        </p:nvSpPr>
        <p:spPr/>
        <p:txBody>
          <a:bodyPr/>
          <a:lstStyle/>
          <a:p>
            <a:pPr>
              <a:defRPr/>
            </a:pPr>
            <a:fld id="{92E78508-2330-44A4-85A5-1B569C089F1A}" type="slidenum">
              <a:rPr lang="de-CH" smtClean="0"/>
              <a:pPr>
                <a:defRPr/>
              </a:pPr>
              <a:t>25</a:t>
            </a:fld>
            <a:endParaRPr lang="de-CH"/>
          </a:p>
        </p:txBody>
      </p:sp>
    </p:spTree>
    <p:extLst>
      <p:ext uri="{BB962C8B-B14F-4D97-AF65-F5344CB8AC3E}">
        <p14:creationId xmlns:p14="http://schemas.microsoft.com/office/powerpoint/2010/main" val="3250005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fr-CH" noProof="0" dirty="0" smtClean="0"/>
              <a:t>En cas de blessure sérieuse, il convient d’appliquer la</a:t>
            </a:r>
            <a:r>
              <a:rPr lang="fr-CH" baseline="0" noProof="0" dirty="0" smtClean="0"/>
              <a:t> méthode RICE. Les premières minutes suivant un accident sont déterminantes en vue de minimiser au maximum les conséquences pour la personne concernée. La méthode RICE est une règle de base facile à retenir en cas de blessures dues au sport. Elle comprend les mesures suivantes</a:t>
            </a:r>
            <a:r>
              <a:rPr lang="fr-CH" noProof="0" dirty="0" smtClean="0"/>
              <a:t>:</a:t>
            </a:r>
          </a:p>
          <a:p>
            <a:pPr marL="184052" indent="-184052"/>
            <a:r>
              <a:rPr lang="fr-CH" b="1" noProof="0" dirty="0" err="1" smtClean="0"/>
              <a:t>Rest</a:t>
            </a:r>
            <a:r>
              <a:rPr lang="fr-CH" b="1" noProof="0" dirty="0" smtClean="0"/>
              <a:t> (repose)</a:t>
            </a:r>
            <a:r>
              <a:rPr lang="fr-CH" noProof="0" dirty="0" smtClean="0"/>
              <a:t>:</a:t>
            </a:r>
            <a:r>
              <a:rPr lang="fr-CH" baseline="0" noProof="0" dirty="0" smtClean="0"/>
              <a:t> L’activité doit être arrêtée immédiatement après la blessure. La partie du corps concernée doit être laissée au repos et ne pas être soumise à d’autres charges. </a:t>
            </a:r>
            <a:endParaRPr lang="fr-CH" noProof="0" dirty="0" smtClean="0"/>
          </a:p>
          <a:p>
            <a:pPr marL="184052" indent="-184052"/>
            <a:r>
              <a:rPr lang="fr-CH" b="1" noProof="0" dirty="0" smtClean="0"/>
              <a:t>Ice</a:t>
            </a:r>
            <a:r>
              <a:rPr lang="fr-CH" b="1" baseline="0" noProof="0" dirty="0" smtClean="0"/>
              <a:t> (glace)</a:t>
            </a:r>
            <a:r>
              <a:rPr lang="fr-CH" noProof="0" dirty="0" smtClean="0"/>
              <a:t>: Refroidir la partie du corps</a:t>
            </a:r>
            <a:r>
              <a:rPr lang="fr-CH" baseline="0" noProof="0" dirty="0" smtClean="0"/>
              <a:t> concernée avec un moyen approprié permet de rétrécir les vaisseaux sanguins, ce qui permet d’éviter les saignements et les œdèmes</a:t>
            </a:r>
            <a:r>
              <a:rPr lang="fr-CH" noProof="0" dirty="0" smtClean="0"/>
              <a:t>. Le métabolisme</a:t>
            </a:r>
            <a:r>
              <a:rPr lang="fr-CH" baseline="0" noProof="0" dirty="0" smtClean="0"/>
              <a:t> dans les tissus est ralentit grâce au refroidissement, l’atteinte aux tissus se répand ainsi plus lentement. Le froid réduit en outre la douleur dans les zones du corps concernées. </a:t>
            </a:r>
            <a:endParaRPr lang="fr-CH" noProof="0" dirty="0" smtClean="0"/>
          </a:p>
          <a:p>
            <a:pPr marL="184052" indent="-184052"/>
            <a:r>
              <a:rPr lang="fr-CH" b="1" noProof="0" dirty="0" smtClean="0"/>
              <a:t>Compression</a:t>
            </a:r>
            <a:r>
              <a:rPr lang="fr-CH" noProof="0" dirty="0" smtClean="0"/>
              <a:t>:</a:t>
            </a:r>
            <a:r>
              <a:rPr lang="fr-CH" baseline="0" noProof="0" dirty="0" smtClean="0"/>
              <a:t> Comprimer immédiatement la zone touchée ralentit la propagation des saignements et des œdèmes.</a:t>
            </a:r>
          </a:p>
          <a:p>
            <a:pPr marL="184052" indent="-184052"/>
            <a:r>
              <a:rPr lang="fr-CH" b="1" baseline="0" noProof="0" dirty="0" smtClean="0"/>
              <a:t>Elévation + chercher de l’aide</a:t>
            </a:r>
            <a:r>
              <a:rPr lang="fr-CH" baseline="0" noProof="0" dirty="0" smtClean="0"/>
              <a:t>: La partie du corps blessée doit être surélevée, si possible au-dessus de la hauteur du cœur, pour améliorer le reflux du sang et réduire la pression statique du sang dans la zone blessée. Cela permet également de réduire les œdèmes et les douleurs. Moins de sang s’écoule ainsi dans les tissus.</a:t>
            </a:r>
            <a:r>
              <a:rPr lang="fr-CH" noProof="0" dirty="0" smtClean="0"/>
              <a:t/>
            </a:r>
            <a:br>
              <a:rPr lang="fr-CH" noProof="0" dirty="0" smtClean="0"/>
            </a:br>
            <a:endParaRPr lang="fr-CH" baseline="0" noProof="0" dirty="0" smtClean="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26</a:t>
            </a:fld>
            <a:endParaRPr lang="de-CH"/>
          </a:p>
        </p:txBody>
      </p:sp>
    </p:spTree>
    <p:extLst>
      <p:ext uri="{BB962C8B-B14F-4D97-AF65-F5344CB8AC3E}">
        <p14:creationId xmlns:p14="http://schemas.microsoft.com/office/powerpoint/2010/main" val="2945802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27</a:t>
            </a:fld>
            <a:endParaRPr lang="de-CH"/>
          </a:p>
        </p:txBody>
      </p:sp>
    </p:spTree>
    <p:extLst>
      <p:ext uri="{BB962C8B-B14F-4D97-AF65-F5344CB8AC3E}">
        <p14:creationId xmlns:p14="http://schemas.microsoft.com/office/powerpoint/2010/main" val="675301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4052" marR="0" lvl="0" indent="-184052" algn="l" defTabSz="914400" rtl="0" eaLnBrk="0" fontAlgn="base" latinLnBrk="0" hangingPunct="0">
              <a:lnSpc>
                <a:spcPct val="100000"/>
              </a:lnSpc>
              <a:spcBef>
                <a:spcPct val="50000"/>
              </a:spcBef>
              <a:spcAft>
                <a:spcPct val="0"/>
              </a:spcAft>
              <a:buClrTx/>
              <a:buSzTx/>
              <a:buFontTx/>
              <a:buChar char="•"/>
              <a:tabLst/>
              <a:defRPr/>
            </a:pPr>
            <a:r>
              <a:rPr lang="fr-CH" sz="1400" kern="1200" dirty="0" smtClean="0">
                <a:solidFill>
                  <a:schemeClr val="tx1"/>
                </a:solidFill>
                <a:effectLst/>
                <a:latin typeface="Arial" charset="0"/>
                <a:ea typeface="+mn-ea"/>
                <a:cs typeface="+mn-cs"/>
              </a:rPr>
              <a:t>Liquide : 2-3 litres par jour (boire plus lors d’activité physique).</a:t>
            </a:r>
          </a:p>
          <a:p>
            <a:pPr marL="184052" marR="0" lvl="0" indent="-184052" algn="l" defTabSz="914400" rtl="0" eaLnBrk="0" fontAlgn="base" latinLnBrk="0" hangingPunct="0">
              <a:lnSpc>
                <a:spcPct val="100000"/>
              </a:lnSpc>
              <a:spcBef>
                <a:spcPct val="50000"/>
              </a:spcBef>
              <a:spcAft>
                <a:spcPct val="0"/>
              </a:spcAft>
              <a:buClrTx/>
              <a:buSzTx/>
              <a:buFontTx/>
              <a:buChar char="•"/>
              <a:tabLst/>
              <a:defRPr/>
            </a:pPr>
            <a:r>
              <a:rPr lang="fr-CH" sz="1400" kern="1200" dirty="0" smtClean="0">
                <a:solidFill>
                  <a:schemeClr val="tx1"/>
                </a:solidFill>
                <a:effectLst/>
                <a:latin typeface="Arial" charset="0"/>
                <a:ea typeface="+mn-ea"/>
                <a:cs typeface="+mn-cs"/>
              </a:rPr>
              <a:t>Un snack ne doit pas être constitué d’une boisson hypertonique (= très sucrée, comme par exemple une boisson énergisante),</a:t>
            </a:r>
            <a:r>
              <a:rPr lang="fr-CH" sz="1400" kern="1200" baseline="0" dirty="0" smtClean="0">
                <a:solidFill>
                  <a:schemeClr val="tx1"/>
                </a:solidFill>
                <a:effectLst/>
                <a:latin typeface="Arial" charset="0"/>
                <a:ea typeface="+mn-ea"/>
                <a:cs typeface="+mn-cs"/>
              </a:rPr>
              <a:t> mais d’un </a:t>
            </a:r>
            <a:r>
              <a:rPr lang="fr-CH" sz="1400" kern="1200" dirty="0" smtClean="0">
                <a:solidFill>
                  <a:schemeClr val="tx1"/>
                </a:solidFill>
                <a:effectLst/>
                <a:latin typeface="Arial" charset="0"/>
                <a:ea typeface="+mn-ea"/>
                <a:cs typeface="+mn-cs"/>
              </a:rPr>
              <a:t>fruit, d’une barre de céréales, etc.</a:t>
            </a: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28</a:t>
            </a:fld>
            <a:endParaRPr lang="de-CH"/>
          </a:p>
        </p:txBody>
      </p:sp>
    </p:spTree>
    <p:extLst>
      <p:ext uri="{BB962C8B-B14F-4D97-AF65-F5344CB8AC3E}">
        <p14:creationId xmlns:p14="http://schemas.microsoft.com/office/powerpoint/2010/main" val="2863891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4052" indent="-184052"/>
            <a:r>
              <a:rPr lang="fr-CH" noProof="0" dirty="0" smtClean="0">
                <a:solidFill>
                  <a:schemeClr val="tx1"/>
                </a:solidFill>
              </a:rPr>
              <a:t>En</a:t>
            </a:r>
            <a:r>
              <a:rPr lang="fr-CH" baseline="0" noProof="0" dirty="0" smtClean="0">
                <a:solidFill>
                  <a:schemeClr val="tx1"/>
                </a:solidFill>
              </a:rPr>
              <a:t> raison d’une charge physique importante due à la formation militaire et sportive, le corps dispose d’un apport énergétique suffisant et équilibré.</a:t>
            </a:r>
          </a:p>
          <a:p>
            <a:pPr marL="184052" indent="-184052"/>
            <a:r>
              <a:rPr lang="fr-CH" baseline="0" noProof="0" dirty="0" smtClean="0">
                <a:solidFill>
                  <a:schemeClr val="tx1"/>
                </a:solidFill>
              </a:rPr>
              <a:t>La pyramide alimentaire illustrée ici montre une alimentation équilibrée. </a:t>
            </a:r>
          </a:p>
          <a:p>
            <a:pPr marL="184052" indent="-184052"/>
            <a:r>
              <a:rPr lang="fr-CH" baseline="0" noProof="0" dirty="0" smtClean="0">
                <a:solidFill>
                  <a:schemeClr val="tx1"/>
                </a:solidFill>
              </a:rPr>
              <a:t>Les aliments figurant dans les étages inférieurs de la pyramide doivent être consommés en grande quantité, ceux figurant dans les parties supérieures en plus petite quantité. </a:t>
            </a:r>
          </a:p>
          <a:p>
            <a:pPr marL="184052" indent="-184052"/>
            <a:r>
              <a:rPr lang="fr-CH" baseline="0" noProof="0" dirty="0" smtClean="0">
                <a:solidFill>
                  <a:schemeClr val="tx1"/>
                </a:solidFill>
              </a:rPr>
              <a:t>Il n’existe pas d’aliment interdit. Une alimentation équilibrée repose sur la bonne combinaison des aliments.</a:t>
            </a:r>
          </a:p>
          <a:p>
            <a:pPr marL="184052" indent="-184052"/>
            <a:endParaRPr lang="fr-CH" baseline="0" noProof="0" dirty="0" smtClean="0">
              <a:solidFill>
                <a:schemeClr val="tx1"/>
              </a:solidFill>
            </a:endParaRPr>
          </a:p>
          <a:p>
            <a:pPr marL="184052" indent="-184052"/>
            <a:endParaRPr lang="fr-CH" baseline="0" noProof="0" dirty="0" smtClean="0">
              <a:solidFill>
                <a:schemeClr val="tx1"/>
              </a:solidFill>
            </a:endParaRPr>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29</a:t>
            </a:fld>
            <a:endParaRPr lang="de-CH"/>
          </a:p>
        </p:txBody>
      </p:sp>
    </p:spTree>
    <p:extLst>
      <p:ext uri="{BB962C8B-B14F-4D97-AF65-F5344CB8AC3E}">
        <p14:creationId xmlns:p14="http://schemas.microsoft.com/office/powerpoint/2010/main" val="2481971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fr-CH" dirty="0" smtClean="0"/>
              <a:t>Le corps humain s’adapte à la charge à laquelle il est exposé et cela indépendamment de l`âge.</a:t>
            </a:r>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3</a:t>
            </a:fld>
            <a:endParaRPr lang="de-CH"/>
          </a:p>
        </p:txBody>
      </p:sp>
    </p:spTree>
    <p:extLst>
      <p:ext uri="{BB962C8B-B14F-4D97-AF65-F5344CB8AC3E}">
        <p14:creationId xmlns:p14="http://schemas.microsoft.com/office/powerpoint/2010/main" val="887447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fr-CH" sz="1400" kern="1200" dirty="0" smtClean="0">
                <a:solidFill>
                  <a:schemeClr val="tx1"/>
                </a:solidFill>
                <a:effectLst/>
                <a:latin typeface="Arial" charset="0"/>
                <a:ea typeface="+mn-ea"/>
                <a:cs typeface="+mn-cs"/>
              </a:rPr>
              <a:t>Avez-vous</a:t>
            </a:r>
            <a:r>
              <a:rPr lang="fr-CH" sz="1400" kern="1200" baseline="0" dirty="0" smtClean="0">
                <a:solidFill>
                  <a:schemeClr val="tx1"/>
                </a:solidFill>
                <a:effectLst/>
                <a:latin typeface="Arial" charset="0"/>
                <a:ea typeface="+mn-ea"/>
                <a:cs typeface="+mn-cs"/>
              </a:rPr>
              <a:t> des q</a:t>
            </a:r>
            <a:r>
              <a:rPr lang="fr-CH" sz="1400" kern="1200" dirty="0" smtClean="0">
                <a:solidFill>
                  <a:schemeClr val="tx1"/>
                </a:solidFill>
                <a:effectLst/>
                <a:latin typeface="Arial" charset="0"/>
                <a:ea typeface="+mn-ea"/>
                <a:cs typeface="+mn-cs"/>
              </a:rPr>
              <a:t>uestions</a:t>
            </a:r>
            <a:r>
              <a:rPr lang="de-CH" dirty="0" smtClean="0"/>
              <a:t>?</a:t>
            </a:r>
          </a:p>
          <a:p>
            <a:pPr marL="0" indent="0">
              <a:buNone/>
            </a:pPr>
            <a:endParaRPr lang="de-CH" dirty="0" smtClean="0"/>
          </a:p>
          <a:p>
            <a:r>
              <a:rPr lang="fr-CH" sz="1400" kern="1200" dirty="0" smtClean="0">
                <a:solidFill>
                  <a:schemeClr val="tx1"/>
                </a:solidFill>
                <a:effectLst/>
                <a:latin typeface="Arial" charset="0"/>
                <a:ea typeface="+mn-ea"/>
                <a:cs typeface="+mn-cs"/>
              </a:rPr>
              <a:t>D’autres aspects théoriques seront thématisés lors des leçons pratiques.</a:t>
            </a:r>
            <a:endParaRPr lang="fr-CH" sz="1400" kern="1200" dirty="0">
              <a:solidFill>
                <a:schemeClr val="tx1"/>
              </a:solidFill>
              <a:effectLst/>
              <a:latin typeface="Arial" charset="0"/>
              <a:ea typeface="+mn-ea"/>
              <a:cs typeface="+mn-cs"/>
            </a:endParaRPr>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30</a:t>
            </a:fld>
            <a:endParaRPr lang="de-CH"/>
          </a:p>
        </p:txBody>
      </p:sp>
    </p:spTree>
    <p:extLst>
      <p:ext uri="{BB962C8B-B14F-4D97-AF65-F5344CB8AC3E}">
        <p14:creationId xmlns:p14="http://schemas.microsoft.com/office/powerpoint/2010/main" val="2246745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975" marR="0" lvl="0" indent="-180975" algn="l" defTabSz="914400" rtl="0" eaLnBrk="0" fontAlgn="base" latinLnBrk="0" hangingPunct="0">
              <a:lnSpc>
                <a:spcPct val="100000"/>
              </a:lnSpc>
              <a:spcBef>
                <a:spcPct val="50000"/>
              </a:spcBef>
              <a:spcAft>
                <a:spcPct val="0"/>
              </a:spcAft>
              <a:buClrTx/>
              <a:buSzTx/>
              <a:buFontTx/>
              <a:buChar char="•"/>
              <a:tabLst/>
              <a:defRPr/>
            </a:pPr>
            <a:r>
              <a:rPr lang="de-CH" dirty="0" err="1" smtClean="0"/>
              <a:t>Plaisir</a:t>
            </a:r>
            <a:r>
              <a:rPr lang="de-CH" dirty="0" smtClean="0"/>
              <a:t> à </a:t>
            </a:r>
            <a:r>
              <a:rPr lang="de-CH" dirty="0" err="1" smtClean="0"/>
              <a:t>jouer</a:t>
            </a:r>
            <a:r>
              <a:rPr lang="de-CH" dirty="0" smtClean="0"/>
              <a:t> et à </a:t>
            </a:r>
            <a:r>
              <a:rPr lang="de-CH" dirty="0" err="1" smtClean="0"/>
              <a:t>bouger</a:t>
            </a:r>
            <a:r>
              <a:rPr lang="de-CH" dirty="0" smtClean="0"/>
              <a:t>, </a:t>
            </a:r>
            <a:r>
              <a:rPr lang="de-CH" dirty="0" err="1" smtClean="0"/>
              <a:t>mais</a:t>
            </a:r>
            <a:r>
              <a:rPr lang="de-CH" dirty="0" smtClean="0"/>
              <a:t> </a:t>
            </a:r>
            <a:r>
              <a:rPr lang="de-CH" dirty="0" err="1" smtClean="0"/>
              <a:t>également</a:t>
            </a:r>
            <a:r>
              <a:rPr lang="de-CH" dirty="0" smtClean="0"/>
              <a:t> à </a:t>
            </a:r>
            <a:r>
              <a:rPr lang="de-CH" dirty="0" err="1" smtClean="0"/>
              <a:t>améliorer</a:t>
            </a:r>
            <a:r>
              <a:rPr lang="de-CH" dirty="0" smtClean="0"/>
              <a:t> </a:t>
            </a:r>
            <a:r>
              <a:rPr lang="de-CH" dirty="0" err="1" smtClean="0"/>
              <a:t>mon</a:t>
            </a:r>
            <a:r>
              <a:rPr lang="de-CH" dirty="0" smtClean="0"/>
              <a:t> </a:t>
            </a:r>
            <a:r>
              <a:rPr lang="de-CH" dirty="0" err="1" smtClean="0"/>
              <a:t>fitness</a:t>
            </a:r>
            <a:r>
              <a:rPr lang="de-CH" dirty="0" smtClean="0"/>
              <a:t> </a:t>
            </a:r>
            <a:r>
              <a:rPr lang="de-CH" dirty="0" err="1" smtClean="0"/>
              <a:t>selon</a:t>
            </a:r>
            <a:r>
              <a:rPr lang="de-CH" dirty="0" smtClean="0"/>
              <a:t> la</a:t>
            </a:r>
            <a:r>
              <a:rPr lang="de-CH" baseline="0" dirty="0" smtClean="0"/>
              <a:t> </a:t>
            </a:r>
            <a:r>
              <a:rPr lang="de-CH" baseline="0" dirty="0" err="1" smtClean="0"/>
              <a:t>devise</a:t>
            </a:r>
            <a:r>
              <a:rPr lang="de-CH" baseline="0" dirty="0" smtClean="0"/>
              <a:t>: </a:t>
            </a:r>
            <a:r>
              <a:rPr lang="de-CH" sz="1400" dirty="0" smtClean="0">
                <a:solidFill>
                  <a:schemeClr val="tx1"/>
                </a:solidFill>
              </a:rPr>
              <a:t>"</a:t>
            </a:r>
            <a:r>
              <a:rPr lang="de-CH" sz="1400" dirty="0" err="1" smtClean="0"/>
              <a:t>Comme</a:t>
            </a:r>
            <a:r>
              <a:rPr lang="de-CH" sz="1400" dirty="0" smtClean="0"/>
              <a:t> je </a:t>
            </a:r>
            <a:r>
              <a:rPr lang="de-CH" sz="1400" dirty="0" err="1" smtClean="0"/>
              <a:t>suis</a:t>
            </a:r>
            <a:r>
              <a:rPr lang="de-CH" sz="1400" dirty="0" smtClean="0"/>
              <a:t> </a:t>
            </a:r>
            <a:r>
              <a:rPr lang="de-CH" sz="1400" dirty="0" err="1" smtClean="0"/>
              <a:t>là</a:t>
            </a:r>
            <a:r>
              <a:rPr lang="de-CH" sz="1400" dirty="0" smtClean="0"/>
              <a:t>, </a:t>
            </a:r>
            <a:r>
              <a:rPr lang="de-CH" sz="1400" dirty="0" err="1" smtClean="0"/>
              <a:t>j'en</a:t>
            </a:r>
            <a:r>
              <a:rPr lang="de-CH" sz="1400" dirty="0" smtClean="0"/>
              <a:t> </a:t>
            </a:r>
            <a:r>
              <a:rPr lang="de-CH" sz="1400" dirty="0" err="1" smtClean="0"/>
              <a:t>profite</a:t>
            </a:r>
            <a:r>
              <a:rPr lang="de-CH" sz="1400" dirty="0" smtClean="0"/>
              <a:t> </a:t>
            </a:r>
            <a:r>
              <a:rPr lang="de-CH" sz="1400" dirty="0" err="1" smtClean="0"/>
              <a:t>pour</a:t>
            </a:r>
            <a:r>
              <a:rPr lang="de-CH" sz="1400" dirty="0" smtClean="0"/>
              <a:t> </a:t>
            </a:r>
            <a:r>
              <a:rPr lang="de-CH" sz="1400" dirty="0" err="1" smtClean="0"/>
              <a:t>améliorer</a:t>
            </a:r>
            <a:r>
              <a:rPr lang="de-CH" sz="1400" dirty="0" smtClean="0"/>
              <a:t> </a:t>
            </a:r>
            <a:r>
              <a:rPr lang="de-CH" sz="1400" dirty="0" err="1" smtClean="0"/>
              <a:t>mon</a:t>
            </a:r>
            <a:r>
              <a:rPr lang="de-CH" sz="1400" dirty="0" smtClean="0"/>
              <a:t> </a:t>
            </a:r>
            <a:r>
              <a:rPr lang="de-CH" sz="1400" dirty="0" err="1" smtClean="0"/>
              <a:t>fitness</a:t>
            </a:r>
            <a:r>
              <a:rPr lang="de-CH" sz="1400" dirty="0" smtClean="0"/>
              <a:t>!"</a:t>
            </a:r>
            <a:endParaRPr lang="de-CH" sz="1400" dirty="0" smtClean="0">
              <a:solidFill>
                <a:schemeClr val="tx1"/>
              </a:solidFill>
            </a:endParaRPr>
          </a:p>
          <a:p>
            <a:r>
              <a:rPr lang="de-CH" baseline="0" dirty="0" err="1" smtClean="0"/>
              <a:t>Diagnostic</a:t>
            </a:r>
            <a:r>
              <a:rPr lang="de-CH" baseline="0" dirty="0" smtClean="0"/>
              <a:t> de </a:t>
            </a:r>
            <a:r>
              <a:rPr lang="de-CH" baseline="0" dirty="0" err="1" smtClean="0"/>
              <a:t>performance</a:t>
            </a:r>
            <a:r>
              <a:rPr lang="de-CH" baseline="0" dirty="0" smtClean="0"/>
              <a:t> </a:t>
            </a:r>
            <a:r>
              <a:rPr lang="de-CH" baseline="0" dirty="0" err="1" smtClean="0"/>
              <a:t>gratuit</a:t>
            </a:r>
            <a:r>
              <a:rPr lang="de-CH" baseline="0" dirty="0" smtClean="0"/>
              <a:t>: </a:t>
            </a:r>
            <a:r>
              <a:rPr lang="de-CH" baseline="0" dirty="0" err="1" smtClean="0"/>
              <a:t>chaque</a:t>
            </a:r>
            <a:r>
              <a:rPr lang="de-CH" baseline="0" dirty="0" smtClean="0"/>
              <a:t> </a:t>
            </a:r>
            <a:r>
              <a:rPr lang="de-CH" baseline="0" dirty="0" err="1" smtClean="0"/>
              <a:t>test</a:t>
            </a:r>
            <a:r>
              <a:rPr lang="de-CH" baseline="0" dirty="0" smtClean="0"/>
              <a:t> de </a:t>
            </a:r>
            <a:r>
              <a:rPr lang="de-CH" baseline="0" dirty="0" err="1" smtClean="0"/>
              <a:t>sport</a:t>
            </a:r>
            <a:r>
              <a:rPr lang="de-CH" baseline="0" dirty="0" smtClean="0"/>
              <a:t> </a:t>
            </a:r>
            <a:r>
              <a:rPr lang="de-CH" baseline="0" dirty="0" err="1" smtClean="0"/>
              <a:t>donne</a:t>
            </a:r>
            <a:r>
              <a:rPr lang="de-CH" baseline="0" dirty="0" smtClean="0"/>
              <a:t> la </a:t>
            </a:r>
            <a:r>
              <a:rPr lang="de-CH" baseline="0" dirty="0" err="1" smtClean="0"/>
              <a:t>possibilité</a:t>
            </a:r>
            <a:r>
              <a:rPr lang="de-CH" baseline="0" dirty="0" smtClean="0"/>
              <a:t> de </a:t>
            </a:r>
            <a:r>
              <a:rPr lang="de-CH" baseline="0" dirty="0" err="1" smtClean="0"/>
              <a:t>mesurer</a:t>
            </a:r>
            <a:r>
              <a:rPr lang="de-CH" baseline="0" dirty="0" smtClean="0"/>
              <a:t> les </a:t>
            </a:r>
            <a:r>
              <a:rPr lang="de-CH" baseline="0" dirty="0" err="1" smtClean="0"/>
              <a:t>changements</a:t>
            </a:r>
            <a:r>
              <a:rPr lang="de-CH" baseline="0" dirty="0" smtClean="0"/>
              <a:t>.</a:t>
            </a:r>
            <a:r>
              <a:rPr lang="de-CH" dirty="0" smtClean="0"/>
              <a:t> Les </a:t>
            </a:r>
            <a:r>
              <a:rPr lang="de-CH" dirty="0" err="1" smtClean="0"/>
              <a:t>messures</a:t>
            </a:r>
            <a:r>
              <a:rPr lang="de-CH" dirty="0" smtClean="0"/>
              <a:t> </a:t>
            </a:r>
            <a:r>
              <a:rPr lang="de-CH" dirty="0" err="1" smtClean="0"/>
              <a:t>seront</a:t>
            </a:r>
            <a:r>
              <a:rPr lang="de-CH" dirty="0" smtClean="0"/>
              <a:t> </a:t>
            </a:r>
            <a:r>
              <a:rPr lang="de-CH" dirty="0" err="1" smtClean="0"/>
              <a:t>d'autant</a:t>
            </a:r>
            <a:r>
              <a:rPr lang="de-CH" dirty="0" smtClean="0"/>
              <a:t> plus </a:t>
            </a:r>
            <a:r>
              <a:rPr lang="de-CH" dirty="0" err="1" smtClean="0"/>
              <a:t>précises</a:t>
            </a:r>
            <a:r>
              <a:rPr lang="de-CH" baseline="0" dirty="0" smtClean="0"/>
              <a:t> si je </a:t>
            </a:r>
            <a:r>
              <a:rPr lang="de-CH" baseline="0" dirty="0" err="1" smtClean="0"/>
              <a:t>donne</a:t>
            </a:r>
            <a:r>
              <a:rPr lang="de-CH" baseline="0" dirty="0" smtClean="0"/>
              <a:t> le </a:t>
            </a:r>
            <a:r>
              <a:rPr lang="de-CH" baseline="0" dirty="0" err="1" smtClean="0"/>
              <a:t>maximum</a:t>
            </a:r>
            <a:r>
              <a:rPr lang="de-CH" baseline="0" dirty="0" smtClean="0"/>
              <a:t> à </a:t>
            </a:r>
            <a:r>
              <a:rPr lang="de-CH" baseline="0" dirty="0" err="1" smtClean="0"/>
              <a:t>chaque</a:t>
            </a:r>
            <a:r>
              <a:rPr lang="de-CH" baseline="0" dirty="0" smtClean="0"/>
              <a:t> </a:t>
            </a:r>
            <a:r>
              <a:rPr lang="de-CH" baseline="0" dirty="0" err="1" smtClean="0"/>
              <a:t>test</a:t>
            </a:r>
            <a:r>
              <a:rPr lang="de-CH" baseline="0" dirty="0" smtClean="0"/>
              <a:t>.</a:t>
            </a: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31</a:t>
            </a:fld>
            <a:endParaRPr lang="de-CH"/>
          </a:p>
        </p:txBody>
      </p:sp>
    </p:spTree>
    <p:extLst>
      <p:ext uri="{BB962C8B-B14F-4D97-AF65-F5344CB8AC3E}">
        <p14:creationId xmlns:p14="http://schemas.microsoft.com/office/powerpoint/2010/main" val="89008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sz="1400" kern="1200" dirty="0" smtClean="0">
                <a:solidFill>
                  <a:schemeClr val="tx1"/>
                </a:solidFill>
                <a:effectLst/>
                <a:latin typeface="Arial" charset="0"/>
                <a:ea typeface="+mn-ea"/>
                <a:cs typeface="+mn-cs"/>
              </a:rPr>
              <a:t>L’entraînement est l’exécution systématique d’exercices physique</a:t>
            </a:r>
            <a:r>
              <a:rPr lang="de-CH" baseline="0" dirty="0" smtClean="0"/>
              <a:t>;</a:t>
            </a:r>
          </a:p>
          <a:p>
            <a:r>
              <a:rPr lang="fr-CH" sz="1400" kern="1200" dirty="0" smtClean="0">
                <a:solidFill>
                  <a:schemeClr val="tx1"/>
                </a:solidFill>
                <a:effectLst/>
                <a:latin typeface="Arial" charset="0"/>
                <a:ea typeface="+mn-ea"/>
                <a:cs typeface="+mn-cs"/>
              </a:rPr>
              <a:t>Ces exercices provoquent des réactions d‘adaptation physiques et psychiques, qui, si</a:t>
            </a:r>
            <a:r>
              <a:rPr lang="fr-CH" sz="1400" kern="1200" baseline="0" dirty="0" smtClean="0">
                <a:solidFill>
                  <a:schemeClr val="tx1"/>
                </a:solidFill>
                <a:effectLst/>
                <a:latin typeface="Arial" charset="0"/>
                <a:ea typeface="+mn-ea"/>
                <a:cs typeface="+mn-cs"/>
              </a:rPr>
              <a:t> les exercice</a:t>
            </a:r>
            <a:r>
              <a:rPr lang="fr-CH" sz="1400" kern="1200" dirty="0" smtClean="0">
                <a:solidFill>
                  <a:schemeClr val="tx1"/>
                </a:solidFill>
                <a:effectLst/>
                <a:latin typeface="Arial" charset="0"/>
                <a:ea typeface="+mn-ea"/>
                <a:cs typeface="+mn-cs"/>
              </a:rPr>
              <a:t>s sont exécutés correctement, augmentent la capacité de performance sportive.</a:t>
            </a: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4</a:t>
            </a:fld>
            <a:endParaRPr lang="de-CH"/>
          </a:p>
        </p:txBody>
      </p:sp>
    </p:spTree>
    <p:extLst>
      <p:ext uri="{BB962C8B-B14F-4D97-AF65-F5344CB8AC3E}">
        <p14:creationId xmlns:p14="http://schemas.microsoft.com/office/powerpoint/2010/main" val="266675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fr-CH" sz="1400" kern="1200" dirty="0" smtClean="0">
                <a:solidFill>
                  <a:schemeClr val="tx1"/>
                </a:solidFill>
                <a:effectLst/>
                <a:latin typeface="Arial" charset="0"/>
                <a:ea typeface="+mn-ea"/>
                <a:cs typeface="+mn-cs"/>
              </a:rPr>
              <a:t>La capacité de performance sportive est déterminée pas une multitude de composantes.</a:t>
            </a:r>
          </a:p>
          <a:p>
            <a:r>
              <a:rPr lang="fr-CH" sz="1400" kern="1200" dirty="0" smtClean="0">
                <a:solidFill>
                  <a:schemeClr val="tx1"/>
                </a:solidFill>
                <a:effectLst/>
                <a:latin typeface="Arial" charset="0"/>
                <a:ea typeface="+mn-ea"/>
                <a:cs typeface="+mn-cs"/>
              </a:rPr>
              <a:t>Chaque composante est en relation étroite avec les autres.</a:t>
            </a:r>
          </a:p>
          <a:p>
            <a:pPr marL="180975" marR="0" lvl="0" indent="-180975" algn="l" defTabSz="914400" rtl="0" eaLnBrk="0" fontAlgn="base" latinLnBrk="0" hangingPunct="0">
              <a:lnSpc>
                <a:spcPct val="100000"/>
              </a:lnSpc>
              <a:spcBef>
                <a:spcPct val="50000"/>
              </a:spcBef>
              <a:spcAft>
                <a:spcPct val="0"/>
              </a:spcAft>
              <a:buClrTx/>
              <a:buSzTx/>
              <a:buFontTx/>
              <a:buChar char="•"/>
              <a:tabLst/>
              <a:defRPr/>
            </a:pPr>
            <a:r>
              <a:rPr lang="fr-CH" sz="1400" kern="1200" dirty="0" smtClean="0">
                <a:solidFill>
                  <a:schemeClr val="tx1"/>
                </a:solidFill>
                <a:effectLst/>
                <a:latin typeface="Arial" charset="0"/>
                <a:ea typeface="+mn-ea"/>
                <a:cs typeface="+mn-cs"/>
              </a:rPr>
              <a:t>Nous allons maintenant aborder le </a:t>
            </a:r>
            <a:r>
              <a:rPr lang="fr-CH" sz="1400" i="1" kern="1200" dirty="0" smtClean="0">
                <a:solidFill>
                  <a:schemeClr val="tx1"/>
                </a:solidFill>
                <a:effectLst/>
                <a:latin typeface="Arial" charset="0"/>
                <a:ea typeface="+mn-ea"/>
                <a:cs typeface="+mn-cs"/>
              </a:rPr>
              <a:t>potentiel de condition physique.</a:t>
            </a:r>
          </a:p>
          <a:p>
            <a:pPr marL="0" indent="0">
              <a:buNone/>
            </a:pP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5</a:t>
            </a:fld>
            <a:endParaRPr lang="de-CH"/>
          </a:p>
        </p:txBody>
      </p:sp>
    </p:spTree>
    <p:extLst>
      <p:ext uri="{BB962C8B-B14F-4D97-AF65-F5344CB8AC3E}">
        <p14:creationId xmlns:p14="http://schemas.microsoft.com/office/powerpoint/2010/main" val="3734073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fr-CH" sz="1400" kern="1200" dirty="0" smtClean="0">
                <a:solidFill>
                  <a:schemeClr val="tx1"/>
                </a:solidFill>
                <a:effectLst/>
                <a:latin typeface="Arial" charset="0"/>
                <a:ea typeface="+mn-ea"/>
                <a:cs typeface="+mn-cs"/>
              </a:rPr>
              <a:t>Le potentiel de condition physique représente une des composantes de la capacité de performance</a:t>
            </a:r>
          </a:p>
          <a:p>
            <a:pPr lvl="0"/>
            <a:r>
              <a:rPr lang="fr-CH" sz="1400" kern="1200" dirty="0" smtClean="0">
                <a:solidFill>
                  <a:schemeClr val="tx1"/>
                </a:solidFill>
                <a:effectLst/>
                <a:latin typeface="Arial" charset="0"/>
                <a:ea typeface="+mn-ea"/>
                <a:cs typeface="+mn-cs"/>
              </a:rPr>
              <a:t>Le potentiel de condition physique comprend: la force, l’endurance, la vitesse et la souplesse;</a:t>
            </a:r>
          </a:p>
          <a:p>
            <a:pPr lvl="0"/>
            <a:r>
              <a:rPr lang="fr-CH" sz="1400" kern="1200" noProof="0" dirty="0" smtClean="0">
                <a:solidFill>
                  <a:schemeClr val="tx1"/>
                </a:solidFill>
                <a:effectLst/>
                <a:latin typeface="Arial" charset="0"/>
                <a:ea typeface="+mn-ea"/>
                <a:cs typeface="+mn-cs"/>
              </a:rPr>
              <a:t>L’endurance-force, l’endurance-vitesse et la force-vitesse sont des formes mixtes de</a:t>
            </a:r>
            <a:r>
              <a:rPr lang="fr-CH" sz="1400" kern="1200" baseline="0" noProof="0" dirty="0" smtClean="0">
                <a:solidFill>
                  <a:schemeClr val="tx1"/>
                </a:solidFill>
                <a:effectLst/>
                <a:latin typeface="Arial" charset="0"/>
                <a:ea typeface="+mn-ea"/>
                <a:cs typeface="+mn-cs"/>
              </a:rPr>
              <a:t> qualités physiques</a:t>
            </a:r>
            <a:r>
              <a:rPr lang="de-CH" sz="1400" kern="1200" dirty="0" smtClean="0">
                <a:solidFill>
                  <a:schemeClr val="tx1"/>
                </a:solidFill>
                <a:effectLst/>
                <a:latin typeface="Arial" charset="0"/>
                <a:ea typeface="+mn-ea"/>
                <a:cs typeface="+mn-cs"/>
              </a:rPr>
              <a:t>.</a:t>
            </a:r>
            <a:endParaRPr lang="fr-CH" sz="1400" kern="1200" dirty="0" smtClean="0">
              <a:solidFill>
                <a:schemeClr val="tx1"/>
              </a:solidFill>
              <a:effectLst/>
              <a:latin typeface="Arial" charset="0"/>
              <a:ea typeface="+mn-ea"/>
              <a:cs typeface="+mn-cs"/>
            </a:endParaRPr>
          </a:p>
          <a:p>
            <a:pPr lvl="0"/>
            <a:r>
              <a:rPr lang="fr-CH" sz="1400" kern="1200" dirty="0" smtClean="0">
                <a:solidFill>
                  <a:schemeClr val="tx1"/>
                </a:solidFill>
                <a:effectLst/>
                <a:latin typeface="Arial" charset="0"/>
                <a:ea typeface="+mn-ea"/>
                <a:cs typeface="+mn-cs"/>
              </a:rPr>
              <a:t>Lors des leçons de sport à l’armée, l‘accent sera essentiellement mis sur l’amélioration de la capacité</a:t>
            </a:r>
            <a:r>
              <a:rPr lang="fr-CH" sz="1400" kern="1200" baseline="0" dirty="0" smtClean="0">
                <a:solidFill>
                  <a:schemeClr val="tx1"/>
                </a:solidFill>
                <a:effectLst/>
                <a:latin typeface="Arial" charset="0"/>
                <a:ea typeface="+mn-ea"/>
                <a:cs typeface="+mn-cs"/>
              </a:rPr>
              <a:t> de </a:t>
            </a:r>
            <a:r>
              <a:rPr lang="fr-CH" sz="1400" kern="1200" dirty="0" smtClean="0">
                <a:solidFill>
                  <a:schemeClr val="tx1"/>
                </a:solidFill>
                <a:effectLst/>
                <a:latin typeface="Arial" charset="0"/>
                <a:ea typeface="+mn-ea"/>
                <a:cs typeface="+mn-cs"/>
              </a:rPr>
              <a:t>force et d’endurance.</a:t>
            </a:r>
          </a:p>
          <a:p>
            <a:pPr lvl="0"/>
            <a:r>
              <a:rPr lang="fr-CH" sz="1400" kern="1200" dirty="0" smtClean="0">
                <a:solidFill>
                  <a:schemeClr val="tx1"/>
                </a:solidFill>
                <a:effectLst/>
                <a:latin typeface="Arial" charset="0"/>
                <a:ea typeface="+mn-ea"/>
                <a:cs typeface="+mn-cs"/>
              </a:rPr>
              <a:t>Nous allons à présent vous présenter un petit bloc théorique </a:t>
            </a:r>
          </a:p>
          <a:p>
            <a:pPr lvl="0"/>
            <a:r>
              <a:rPr lang="fr-CH" sz="1400" kern="1200" dirty="0" smtClean="0">
                <a:solidFill>
                  <a:schemeClr val="tx1"/>
                </a:solidFill>
                <a:effectLst/>
                <a:latin typeface="Arial" charset="0"/>
                <a:ea typeface="+mn-ea"/>
                <a:cs typeface="+mn-cs"/>
              </a:rPr>
              <a:t>Nous commençons par le domaine de la force</a:t>
            </a:r>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6</a:t>
            </a:fld>
            <a:endParaRPr lang="de-CH"/>
          </a:p>
        </p:txBody>
      </p:sp>
    </p:spTree>
    <p:extLst>
      <p:ext uri="{BB962C8B-B14F-4D97-AF65-F5344CB8AC3E}">
        <p14:creationId xmlns:p14="http://schemas.microsoft.com/office/powerpoint/2010/main" val="373407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7</a:t>
            </a:fld>
            <a:endParaRPr lang="de-CH"/>
          </a:p>
        </p:txBody>
      </p:sp>
    </p:spTree>
    <p:extLst>
      <p:ext uri="{BB962C8B-B14F-4D97-AF65-F5344CB8AC3E}">
        <p14:creationId xmlns:p14="http://schemas.microsoft.com/office/powerpoint/2010/main" val="224674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fr-CH" sz="1400" kern="1200" dirty="0" smtClean="0">
                <a:solidFill>
                  <a:schemeClr val="tx1"/>
                </a:solidFill>
                <a:effectLst/>
                <a:latin typeface="Arial" charset="0"/>
                <a:ea typeface="+mn-ea"/>
                <a:cs typeface="+mn-cs"/>
              </a:rPr>
              <a:t>Dans la formation militaire, l’accent sera mis sur l’amélioration de la force maximale et de l'endurance-force.</a:t>
            </a:r>
          </a:p>
          <a:p>
            <a:pPr marL="0" indent="0">
              <a:buNone/>
            </a:pPr>
            <a:endParaRPr lang="fr-CH" sz="1400" i="1" u="sng" kern="1200" dirty="0" smtClean="0">
              <a:solidFill>
                <a:schemeClr val="tx1"/>
              </a:solidFill>
              <a:effectLst/>
              <a:latin typeface="Arial" charset="0"/>
              <a:ea typeface="+mn-ea"/>
              <a:cs typeface="+mn-cs"/>
            </a:endParaRPr>
          </a:p>
          <a:p>
            <a:pPr marL="0" indent="0">
              <a:buNone/>
            </a:pPr>
            <a:r>
              <a:rPr lang="fr-CH" sz="1400" i="1" u="sng" kern="1200" dirty="0" smtClean="0">
                <a:solidFill>
                  <a:schemeClr val="tx1"/>
                </a:solidFill>
                <a:effectLst/>
                <a:latin typeface="Arial" charset="0"/>
                <a:ea typeface="+mn-ea"/>
                <a:cs typeface="+mn-cs"/>
              </a:rPr>
              <a:t>Force maximale</a:t>
            </a:r>
            <a:endParaRPr lang="fr-CH" sz="1400" kern="1200" dirty="0" smtClean="0">
              <a:solidFill>
                <a:schemeClr val="tx1"/>
              </a:solidFill>
              <a:effectLst/>
              <a:latin typeface="Arial" charset="0"/>
              <a:ea typeface="+mn-ea"/>
              <a:cs typeface="+mn-cs"/>
            </a:endParaRPr>
          </a:p>
          <a:p>
            <a:pPr lvl="0"/>
            <a:r>
              <a:rPr lang="fr-CH" sz="1400" i="1" kern="1200" dirty="0" smtClean="0">
                <a:solidFill>
                  <a:schemeClr val="tx1"/>
                </a:solidFill>
                <a:effectLst/>
                <a:latin typeface="Arial" charset="0"/>
                <a:ea typeface="+mn-ea"/>
                <a:cs typeface="+mn-cs"/>
              </a:rPr>
              <a:t>La force maximale est la plus grande force qu’un muscle ou un groupe de muscles peut déployer par une contraction volontaire maximale. </a:t>
            </a:r>
            <a:endParaRPr lang="fr-CH" sz="1400" kern="1200" dirty="0" smtClean="0">
              <a:solidFill>
                <a:schemeClr val="tx1"/>
              </a:solidFill>
              <a:effectLst/>
              <a:latin typeface="Arial" charset="0"/>
              <a:ea typeface="+mn-ea"/>
              <a:cs typeface="+mn-cs"/>
            </a:endParaRPr>
          </a:p>
          <a:p>
            <a:pPr lvl="0"/>
            <a:r>
              <a:rPr lang="fr-CH" sz="1400" i="1" kern="1200" dirty="0" smtClean="0">
                <a:solidFill>
                  <a:schemeClr val="tx1"/>
                </a:solidFill>
                <a:effectLst/>
                <a:latin typeface="Arial" charset="0"/>
                <a:ea typeface="+mn-ea"/>
                <a:cs typeface="+mn-cs"/>
              </a:rPr>
              <a:t>La force maximale relative est la force déployée par rapport à la masse corporelle. Elle joue un rôle déterminant dans tous les sports où le poids du corps doit être porté et accéléré (p. ex. escalade, gymnastique artistique, course et saut à ski) ainsi que dans les sports avec des catégories de poids.</a:t>
            </a:r>
            <a:endParaRPr lang="fr-CH" sz="1400" kern="1200" dirty="0" smtClean="0">
              <a:solidFill>
                <a:schemeClr val="tx1"/>
              </a:solidFill>
              <a:effectLst/>
              <a:latin typeface="Arial" charset="0"/>
              <a:ea typeface="+mn-ea"/>
              <a:cs typeface="+mn-cs"/>
            </a:endParaRPr>
          </a:p>
          <a:p>
            <a:pPr>
              <a:buFont typeface="Arial" panose="020B0604020202020204" pitchFamily="34" charset="0"/>
              <a:buNone/>
              <a:defRPr/>
            </a:pPr>
            <a:endParaRPr lang="de-CH" i="1" dirty="0" smtClean="0"/>
          </a:p>
          <a:p>
            <a:pPr marL="0" indent="0">
              <a:buNone/>
            </a:pPr>
            <a:r>
              <a:rPr lang="fr-CH" sz="1400" i="1" u="sng" kern="1200" noProof="0" dirty="0" smtClean="0">
                <a:solidFill>
                  <a:schemeClr val="tx1"/>
                </a:solidFill>
                <a:effectLst/>
                <a:latin typeface="Arial" charset="0"/>
                <a:ea typeface="+mn-ea"/>
                <a:cs typeface="+mn-cs"/>
              </a:rPr>
              <a:t>Endurance</a:t>
            </a:r>
            <a:r>
              <a:rPr lang="de-CH" sz="1400" i="1" u="sng" kern="1200" dirty="0" smtClean="0">
                <a:solidFill>
                  <a:schemeClr val="tx1"/>
                </a:solidFill>
                <a:effectLst/>
                <a:latin typeface="Arial" charset="0"/>
                <a:ea typeface="+mn-ea"/>
                <a:cs typeface="+mn-cs"/>
              </a:rPr>
              <a:t>-</a:t>
            </a:r>
            <a:r>
              <a:rPr lang="fr-CH" sz="1400" i="1" u="sng" kern="1200" noProof="0" dirty="0" smtClean="0">
                <a:solidFill>
                  <a:schemeClr val="tx1"/>
                </a:solidFill>
                <a:effectLst/>
                <a:latin typeface="Arial" charset="0"/>
                <a:ea typeface="+mn-ea"/>
                <a:cs typeface="+mn-cs"/>
              </a:rPr>
              <a:t>force</a:t>
            </a:r>
            <a:endParaRPr lang="fr-CH" sz="1400" kern="1200" noProof="0" dirty="0" smtClean="0">
              <a:solidFill>
                <a:schemeClr val="tx1"/>
              </a:solidFill>
              <a:effectLst/>
              <a:latin typeface="Arial" charset="0"/>
              <a:ea typeface="+mn-ea"/>
              <a:cs typeface="+mn-cs"/>
            </a:endParaRPr>
          </a:p>
          <a:p>
            <a:pPr lvl="0"/>
            <a:r>
              <a:rPr lang="fr-CH" sz="1400" i="1" kern="1200" dirty="0" smtClean="0">
                <a:solidFill>
                  <a:schemeClr val="tx1"/>
                </a:solidFill>
                <a:effectLst/>
                <a:latin typeface="Arial" charset="0"/>
                <a:ea typeface="+mn-ea"/>
                <a:cs typeface="+mn-cs"/>
              </a:rPr>
              <a:t>Capacité de l’organisme à résister à la fatigue lors d’un travail musculaire de longue durée.</a:t>
            </a:r>
            <a:endParaRPr lang="fr-CH" sz="1400" kern="1200" dirty="0" smtClean="0">
              <a:solidFill>
                <a:schemeClr val="tx1"/>
              </a:solidFill>
              <a:effectLst/>
              <a:latin typeface="Arial" charset="0"/>
              <a:ea typeface="+mn-ea"/>
              <a:cs typeface="+mn-cs"/>
            </a:endParaRPr>
          </a:p>
          <a:p>
            <a:pPr lvl="0"/>
            <a:r>
              <a:rPr lang="fr-CH" sz="1400" i="1" kern="1200" dirty="0" smtClean="0">
                <a:solidFill>
                  <a:schemeClr val="tx1"/>
                </a:solidFill>
                <a:effectLst/>
                <a:latin typeface="Arial" charset="0"/>
                <a:ea typeface="+mn-ea"/>
                <a:cs typeface="+mn-cs"/>
              </a:rPr>
              <a:t>Elle fait partie des capacités d’endurance.</a:t>
            </a:r>
            <a:endParaRPr lang="fr-CH" sz="1400" kern="1200" dirty="0" smtClean="0">
              <a:solidFill>
                <a:schemeClr val="tx1"/>
              </a:solidFill>
              <a:effectLst/>
              <a:latin typeface="Arial" charset="0"/>
              <a:ea typeface="+mn-ea"/>
              <a:cs typeface="+mn-cs"/>
            </a:endParaRPr>
          </a:p>
          <a:p>
            <a:pPr lvl="0"/>
            <a:r>
              <a:rPr lang="fr-CH" sz="1400" i="1" kern="1200" dirty="0" smtClean="0">
                <a:solidFill>
                  <a:schemeClr val="tx1"/>
                </a:solidFill>
                <a:effectLst/>
                <a:latin typeface="Arial" charset="0"/>
                <a:ea typeface="+mn-ea"/>
                <a:cs typeface="+mn-cs"/>
              </a:rPr>
              <a:t>On distingue l’endurance-force aérobie et anaérobie.</a:t>
            </a:r>
            <a:endParaRPr lang="fr-CH" sz="1400" kern="1200" dirty="0" smtClean="0">
              <a:solidFill>
                <a:schemeClr val="tx1"/>
              </a:solidFill>
              <a:effectLst/>
              <a:latin typeface="Arial" charset="0"/>
              <a:ea typeface="+mn-ea"/>
              <a:cs typeface="+mn-cs"/>
            </a:endParaRPr>
          </a:p>
          <a:p>
            <a:pPr marL="174365" indent="-174365">
              <a:buFont typeface="Arial" panose="020B0604020202020204" pitchFamily="34" charset="0"/>
              <a:buChar char="•"/>
              <a:defRPr/>
            </a:pPr>
            <a:endParaRPr lang="de-CH" i="1" dirty="0" smtClean="0"/>
          </a:p>
          <a:p>
            <a:pPr marL="0" indent="0">
              <a:buNone/>
            </a:pPr>
            <a:r>
              <a:rPr lang="fr-CH" sz="1400" i="1" u="sng" kern="1200" dirty="0" smtClean="0">
                <a:solidFill>
                  <a:schemeClr val="tx1"/>
                </a:solidFill>
                <a:effectLst/>
                <a:latin typeface="Arial" charset="0"/>
                <a:ea typeface="+mn-ea"/>
                <a:cs typeface="+mn-cs"/>
              </a:rPr>
              <a:t>Force-vitesse </a:t>
            </a:r>
            <a:endParaRPr lang="fr-CH" sz="1400" kern="1200" dirty="0" smtClean="0">
              <a:solidFill>
                <a:schemeClr val="tx1"/>
              </a:solidFill>
              <a:effectLst/>
              <a:latin typeface="Arial" charset="0"/>
              <a:ea typeface="+mn-ea"/>
              <a:cs typeface="+mn-cs"/>
            </a:endParaRPr>
          </a:p>
          <a:p>
            <a:pPr lvl="0"/>
            <a:r>
              <a:rPr lang="fr-CH" sz="1400" i="1" kern="1200" dirty="0" smtClean="0">
                <a:solidFill>
                  <a:schemeClr val="tx1"/>
                </a:solidFill>
                <a:effectLst/>
                <a:latin typeface="Arial" charset="0"/>
                <a:ea typeface="+mn-ea"/>
                <a:cs typeface="+mn-cs"/>
              </a:rPr>
              <a:t>Capacité à développer le maximum de force pour surmonter une résistance moyenne en un minimum de temps.</a:t>
            </a:r>
            <a:endParaRPr lang="fr-CH" sz="1400" kern="1200" dirty="0" smtClean="0">
              <a:solidFill>
                <a:schemeClr val="tx1"/>
              </a:solidFill>
              <a:effectLst/>
              <a:latin typeface="Arial" charset="0"/>
              <a:ea typeface="+mn-ea"/>
              <a:cs typeface="+mn-cs"/>
            </a:endParaRPr>
          </a:p>
          <a:p>
            <a:endParaRPr lang="de-CH" sz="1400" i="1" u="sng" kern="1200" dirty="0" smtClean="0">
              <a:solidFill>
                <a:schemeClr val="tx1"/>
              </a:solidFill>
              <a:effectLst/>
              <a:latin typeface="Arial" charset="0"/>
              <a:ea typeface="+mn-ea"/>
              <a:cs typeface="+mn-cs"/>
            </a:endParaRPr>
          </a:p>
          <a:p>
            <a:pPr marL="0" indent="0">
              <a:buNone/>
            </a:pPr>
            <a:r>
              <a:rPr lang="de-CH" sz="1400" i="1" u="sng" kern="1200" dirty="0" smtClean="0">
                <a:solidFill>
                  <a:schemeClr val="tx1"/>
                </a:solidFill>
                <a:effectLst/>
                <a:latin typeface="Arial" charset="0"/>
                <a:ea typeface="+mn-ea"/>
                <a:cs typeface="+mn-cs"/>
              </a:rPr>
              <a:t>Force</a:t>
            </a:r>
            <a:r>
              <a:rPr lang="fr-CH" sz="1400" i="1" u="sng" kern="1200" noProof="0" dirty="0" smtClean="0">
                <a:solidFill>
                  <a:schemeClr val="tx1"/>
                </a:solidFill>
                <a:effectLst/>
                <a:latin typeface="Arial" charset="0"/>
                <a:ea typeface="+mn-ea"/>
                <a:cs typeface="+mn-cs"/>
              </a:rPr>
              <a:t> réactive</a:t>
            </a:r>
            <a:endParaRPr lang="fr-CH" sz="1400" kern="1200" noProof="0" dirty="0" smtClean="0">
              <a:solidFill>
                <a:schemeClr val="tx1"/>
              </a:solidFill>
              <a:effectLst/>
              <a:latin typeface="Arial" charset="0"/>
              <a:ea typeface="+mn-ea"/>
              <a:cs typeface="+mn-cs"/>
            </a:endParaRPr>
          </a:p>
          <a:p>
            <a:pPr lvl="0"/>
            <a:r>
              <a:rPr lang="fr-CH" sz="1400" i="1" kern="1200" dirty="0" smtClean="0">
                <a:solidFill>
                  <a:schemeClr val="tx1"/>
                </a:solidFill>
                <a:effectLst/>
                <a:latin typeface="Arial" charset="0"/>
                <a:ea typeface="+mn-ea"/>
                <a:cs typeface="+mn-cs"/>
              </a:rPr>
              <a:t>Capacité à générer une puissante impulsion de force dans un cycle étirement-raccourcissement.</a:t>
            </a:r>
            <a:endParaRPr lang="fr-CH" sz="1400" kern="1200" dirty="0" smtClean="0">
              <a:solidFill>
                <a:schemeClr val="tx1"/>
              </a:solidFill>
              <a:effectLst/>
              <a:latin typeface="Arial" charset="0"/>
              <a:ea typeface="+mn-ea"/>
              <a:cs typeface="+mn-cs"/>
            </a:endParaRPr>
          </a:p>
          <a:p>
            <a:pPr lvl="0"/>
            <a:r>
              <a:rPr lang="fr-CH" sz="1400" i="1" kern="1200" dirty="0" smtClean="0">
                <a:solidFill>
                  <a:schemeClr val="tx1"/>
                </a:solidFill>
                <a:effectLst/>
                <a:latin typeface="Arial" charset="0"/>
                <a:ea typeface="+mn-ea"/>
                <a:cs typeface="+mn-cs"/>
              </a:rPr>
              <a:t>Au quotidien et dans le sport, les muscles travaillent très souvent de manière réactive, c’est-à-dire qu’ils freinent ou amortissent d’abord (action dynamique excentrique) puis accélèrent (action dynamique concentrique).</a:t>
            </a:r>
            <a:endParaRPr lang="fr-CH" sz="1400" kern="1200" dirty="0" smtClean="0">
              <a:solidFill>
                <a:schemeClr val="tx1"/>
              </a:solidFill>
              <a:effectLst/>
              <a:latin typeface="Arial" charset="0"/>
              <a:ea typeface="+mn-ea"/>
              <a:cs typeface="+mn-cs"/>
            </a:endParaRPr>
          </a:p>
          <a:p>
            <a:pPr marL="174365" indent="-174365">
              <a:buFont typeface="Arial" panose="020B0604020202020204" pitchFamily="34" charset="0"/>
              <a:buChar char="•"/>
              <a:defRPr/>
            </a:pPr>
            <a:endParaRPr lang="de-CH" i="1" dirty="0" smtClean="0"/>
          </a:p>
          <a:p>
            <a:pPr marL="0" indent="0">
              <a:buNone/>
            </a:pPr>
            <a:r>
              <a:rPr lang="de-CH" sz="1400" i="1" u="sng" kern="1200" dirty="0" smtClean="0">
                <a:solidFill>
                  <a:schemeClr val="tx1"/>
                </a:solidFill>
                <a:effectLst/>
                <a:latin typeface="Arial" charset="0"/>
                <a:ea typeface="+mn-ea"/>
                <a:cs typeface="+mn-cs"/>
              </a:rPr>
              <a:t>Force explosive </a:t>
            </a:r>
            <a:endParaRPr lang="fr-CH" sz="1400" kern="1200" dirty="0" smtClean="0">
              <a:solidFill>
                <a:schemeClr val="tx1"/>
              </a:solidFill>
              <a:effectLst/>
              <a:latin typeface="Arial" charset="0"/>
              <a:ea typeface="+mn-ea"/>
              <a:cs typeface="+mn-cs"/>
            </a:endParaRPr>
          </a:p>
          <a:p>
            <a:pPr lvl="0"/>
            <a:r>
              <a:rPr lang="fr-CH" sz="1400" i="1" kern="1200" dirty="0" smtClean="0">
                <a:solidFill>
                  <a:schemeClr val="tx1"/>
                </a:solidFill>
                <a:effectLst/>
                <a:latin typeface="Arial" charset="0"/>
                <a:ea typeface="+mn-ea"/>
                <a:cs typeface="+mn-cs"/>
              </a:rPr>
              <a:t>Composante de la force-vitesse </a:t>
            </a:r>
            <a:endParaRPr lang="fr-CH" sz="1400" kern="1200" dirty="0" smtClean="0">
              <a:solidFill>
                <a:schemeClr val="tx1"/>
              </a:solidFill>
              <a:effectLst/>
              <a:latin typeface="Arial" charset="0"/>
              <a:ea typeface="+mn-ea"/>
              <a:cs typeface="+mn-cs"/>
            </a:endParaRPr>
          </a:p>
          <a:p>
            <a:pPr lvl="0"/>
            <a:r>
              <a:rPr lang="fr-CH" sz="1400" i="1" kern="1200" dirty="0" smtClean="0">
                <a:solidFill>
                  <a:schemeClr val="tx1"/>
                </a:solidFill>
                <a:effectLst/>
                <a:latin typeface="Arial" charset="0"/>
                <a:ea typeface="+mn-ea"/>
                <a:cs typeface="+mn-cs"/>
              </a:rPr>
              <a:t>Elle se caractérise par la capacité à obtenir une augmentation rapide de l’indice de force.</a:t>
            </a:r>
            <a:endParaRPr lang="fr-CH" sz="1400" kern="1200" dirty="0" smtClean="0">
              <a:solidFill>
                <a:schemeClr val="tx1"/>
              </a:solidFill>
              <a:effectLst/>
              <a:latin typeface="Arial" charset="0"/>
              <a:ea typeface="+mn-ea"/>
              <a:cs typeface="+mn-cs"/>
            </a:endParaRPr>
          </a:p>
          <a:p>
            <a:pPr lvl="0"/>
            <a:r>
              <a:rPr lang="fr-CH" sz="1400" i="1" kern="1200" dirty="0" smtClean="0">
                <a:solidFill>
                  <a:schemeClr val="tx1"/>
                </a:solidFill>
                <a:effectLst/>
                <a:latin typeface="Arial" charset="0"/>
                <a:ea typeface="+mn-ea"/>
                <a:cs typeface="+mn-cs"/>
              </a:rPr>
              <a:t>Elle est décisive lorsqu’il s’agit d’obtenir un maximum d’efficacité en un minimum de temps (appel en saut en hauteur, lancers en athlétisme, projection en judo, actions offensives en karaté et en boxe).</a:t>
            </a:r>
            <a:endParaRPr lang="fr-CH" sz="1400" kern="1200" dirty="0" smtClean="0">
              <a:solidFill>
                <a:schemeClr val="tx1"/>
              </a:solidFill>
              <a:effectLst/>
              <a:latin typeface="Arial" charset="0"/>
              <a:ea typeface="+mn-ea"/>
              <a:cs typeface="+mn-cs"/>
            </a:endParaRPr>
          </a:p>
          <a:p>
            <a:endParaRPr lang="de-CH" sz="1400" i="1" u="sng" kern="1200" dirty="0" smtClean="0">
              <a:solidFill>
                <a:schemeClr val="tx1"/>
              </a:solidFill>
              <a:effectLst/>
              <a:latin typeface="Arial" charset="0"/>
              <a:ea typeface="+mn-ea"/>
              <a:cs typeface="+mn-cs"/>
            </a:endParaRPr>
          </a:p>
          <a:p>
            <a:pPr marL="0" indent="0">
              <a:buNone/>
            </a:pPr>
            <a:r>
              <a:rPr lang="de-CH" sz="1400" i="1" u="sng" kern="1200" dirty="0" smtClean="0">
                <a:solidFill>
                  <a:schemeClr val="tx1"/>
                </a:solidFill>
                <a:effectLst/>
                <a:latin typeface="Arial" charset="0"/>
                <a:ea typeface="+mn-ea"/>
                <a:cs typeface="+mn-cs"/>
              </a:rPr>
              <a:t>Force de </a:t>
            </a:r>
            <a:r>
              <a:rPr lang="fr-CH" sz="1400" i="1" u="sng" kern="1200" noProof="0" dirty="0" smtClean="0">
                <a:solidFill>
                  <a:schemeClr val="tx1"/>
                </a:solidFill>
                <a:effectLst/>
                <a:latin typeface="Arial" charset="0"/>
                <a:ea typeface="+mn-ea"/>
                <a:cs typeface="+mn-cs"/>
              </a:rPr>
              <a:t>démarrage</a:t>
            </a:r>
            <a:endParaRPr lang="fr-CH" sz="1400" kern="1200" noProof="0" dirty="0" smtClean="0">
              <a:solidFill>
                <a:schemeClr val="tx1"/>
              </a:solidFill>
              <a:effectLst/>
              <a:latin typeface="Arial" charset="0"/>
              <a:ea typeface="+mn-ea"/>
              <a:cs typeface="+mn-cs"/>
            </a:endParaRPr>
          </a:p>
          <a:p>
            <a:pPr lvl="0"/>
            <a:r>
              <a:rPr lang="fr-CH" sz="1400" i="1" kern="1200" dirty="0" smtClean="0">
                <a:solidFill>
                  <a:schemeClr val="tx1"/>
                </a:solidFill>
                <a:effectLst/>
                <a:latin typeface="Arial" charset="0"/>
                <a:ea typeface="+mn-ea"/>
                <a:cs typeface="+mn-cs"/>
              </a:rPr>
              <a:t>Composante de la force-vitesse </a:t>
            </a:r>
            <a:endParaRPr lang="fr-CH" sz="1400" kern="1200" dirty="0" smtClean="0">
              <a:solidFill>
                <a:schemeClr val="tx1"/>
              </a:solidFill>
              <a:effectLst/>
              <a:latin typeface="Arial" charset="0"/>
              <a:ea typeface="+mn-ea"/>
              <a:cs typeface="+mn-cs"/>
            </a:endParaRPr>
          </a:p>
          <a:p>
            <a:pPr lvl="0"/>
            <a:r>
              <a:rPr lang="fr-CH" sz="1400" i="1" kern="1200" dirty="0" smtClean="0">
                <a:solidFill>
                  <a:schemeClr val="tx1"/>
                </a:solidFill>
                <a:effectLst/>
                <a:latin typeface="Arial" charset="0"/>
                <a:ea typeface="+mn-ea"/>
                <a:cs typeface="+mn-cs"/>
              </a:rPr>
              <a:t>Elle se caractérise par la capacité à atteindre un indice de force élevé en l’espace de 30 ms à partir du début de la contraction musculaire.</a:t>
            </a:r>
            <a:endParaRPr lang="fr-CH" sz="1400" kern="1200" dirty="0" smtClean="0">
              <a:solidFill>
                <a:schemeClr val="tx1"/>
              </a:solidFill>
              <a:effectLst/>
              <a:latin typeface="Arial" charset="0"/>
              <a:ea typeface="+mn-ea"/>
              <a:cs typeface="+mn-cs"/>
            </a:endParaRPr>
          </a:p>
          <a:p>
            <a:pPr lvl="0"/>
            <a:r>
              <a:rPr lang="fr-CH" sz="1400" i="1" kern="1200" dirty="0" smtClean="0">
                <a:solidFill>
                  <a:schemeClr val="tx1"/>
                </a:solidFill>
                <a:effectLst/>
                <a:latin typeface="Arial" charset="0"/>
                <a:ea typeface="+mn-ea"/>
                <a:cs typeface="+mn-cs"/>
              </a:rPr>
              <a:t>Elle est cruciale en cas de faux pas et lorsque l’on ne peut pas laisser l’opportunité à un adversaire de réagir (effet surprise à l’escrime, boxe, lutte, judo et lors d’une feinte dans les jeux sportifs).</a:t>
            </a:r>
            <a:endParaRPr lang="fr-CH" sz="1400" kern="1200" dirty="0" smtClean="0">
              <a:solidFill>
                <a:schemeClr val="tx1"/>
              </a:solidFill>
              <a:effectLst/>
              <a:latin typeface="Arial" charset="0"/>
              <a:ea typeface="+mn-ea"/>
              <a:cs typeface="+mn-cs"/>
            </a:endParaRPr>
          </a:p>
          <a:p>
            <a:pPr marL="0" indent="0">
              <a:buNone/>
            </a:pPr>
            <a:endParaRPr lang="de-CH" i="1"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8</a:t>
            </a:fld>
            <a:endParaRPr lang="de-CH"/>
          </a:p>
        </p:txBody>
      </p:sp>
    </p:spTree>
    <p:extLst>
      <p:ext uri="{BB962C8B-B14F-4D97-AF65-F5344CB8AC3E}">
        <p14:creationId xmlns:p14="http://schemas.microsoft.com/office/powerpoint/2010/main" val="224674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9</a:t>
            </a:fld>
            <a:endParaRPr lang="de-CH"/>
          </a:p>
        </p:txBody>
      </p:sp>
    </p:spTree>
    <p:extLst>
      <p:ext uri="{BB962C8B-B14F-4D97-AF65-F5344CB8AC3E}">
        <p14:creationId xmlns:p14="http://schemas.microsoft.com/office/powerpoint/2010/main" val="2246745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ext Box 32"/>
          <p:cNvSpPr txBox="1">
            <a:spLocks noChangeArrowheads="1"/>
          </p:cNvSpPr>
          <p:nvPr/>
        </p:nvSpPr>
        <p:spPr bwMode="auto">
          <a:xfrm>
            <a:off x="4560888" y="354013"/>
            <a:ext cx="1327286" cy="27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l">
              <a:spcBef>
                <a:spcPct val="100000"/>
              </a:spcBef>
            </a:pPr>
            <a:r>
              <a:rPr lang="de-CH" altLang="de-DE" sz="900" b="1" dirty="0" smtClean="0"/>
              <a:t>Schweizer </a:t>
            </a:r>
            <a:r>
              <a:rPr lang="de-CH" altLang="de-DE" sz="900" b="1" dirty="0"/>
              <a:t>Armee</a:t>
            </a:r>
          </a:p>
          <a:p>
            <a:pPr algn="l">
              <a:lnSpc>
                <a:spcPct val="45000"/>
              </a:lnSpc>
              <a:spcBef>
                <a:spcPct val="50000"/>
              </a:spcBef>
            </a:pPr>
            <a:r>
              <a:rPr lang="de-CH" altLang="de-DE" sz="900" dirty="0" smtClean="0"/>
              <a:t>Heer – </a:t>
            </a:r>
            <a:r>
              <a:rPr lang="de-CH" altLang="de-DE" sz="900" dirty="0" err="1" smtClean="0"/>
              <a:t>Komp</a:t>
            </a:r>
            <a:r>
              <a:rPr lang="de-CH" altLang="de-DE" sz="900" dirty="0" smtClean="0"/>
              <a:t> Zen Sport A</a:t>
            </a:r>
            <a:endParaRPr lang="de-CH" altLang="de-DE" sz="900" dirty="0"/>
          </a:p>
        </p:txBody>
      </p:sp>
      <p:pic>
        <p:nvPicPr>
          <p:cNvPr id="3" name="Picture 37" descr="Logo_CMYK_p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8732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44101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88163" y="279400"/>
            <a:ext cx="1873250" cy="588645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1268413" y="279400"/>
            <a:ext cx="5467350" cy="5886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98501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sp>
        <p:nvSpPr>
          <p:cNvPr id="3" name="Tabellenplatzhalter 2"/>
          <p:cNvSpPr>
            <a:spLocks noGrp="1"/>
          </p:cNvSpPr>
          <p:nvPr>
            <p:ph type="tbl" idx="1"/>
          </p:nvPr>
        </p:nvSpPr>
        <p:spPr>
          <a:xfrm>
            <a:off x="1285875" y="1449388"/>
            <a:ext cx="7475538" cy="4716462"/>
          </a:xfrm>
        </p:spPr>
        <p:txBody>
          <a:bodyPr/>
          <a:lstStyle/>
          <a:p>
            <a:pPr lvl="0"/>
            <a:endParaRPr lang="de-CH" noProof="0" dirty="0" smtClean="0"/>
          </a:p>
        </p:txBody>
      </p:sp>
      <p:sp>
        <p:nvSpPr>
          <p:cNvPr id="5" name="Titel 4"/>
          <p:cNvSpPr>
            <a:spLocks noGrp="1"/>
          </p:cNvSpPr>
          <p:nvPr>
            <p:ph type="title"/>
          </p:nvPr>
        </p:nvSpPr>
        <p:spPr/>
        <p:txBody>
          <a:bodyPr/>
          <a:lstStyle/>
          <a:p>
            <a:r>
              <a:rPr lang="de-DE" smtClean="0"/>
              <a:t>Titelmasterformat durch Klicken bearbeiten</a:t>
            </a:r>
            <a:endParaRPr lang="de-CH"/>
          </a:p>
        </p:txBody>
      </p:sp>
    </p:spTree>
    <p:extLst>
      <p:ext uri="{BB962C8B-B14F-4D97-AF65-F5344CB8AC3E}">
        <p14:creationId xmlns:p14="http://schemas.microsoft.com/office/powerpoint/2010/main" val="1232980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1268413" y="279400"/>
            <a:ext cx="7461250" cy="989013"/>
          </a:xfrm>
        </p:spPr>
        <p:txBody>
          <a:bodyPr/>
          <a:lstStyle/>
          <a:p>
            <a:r>
              <a:rPr lang="de-DE" smtClean="0"/>
              <a:t>Titelmasterformat durch Klicken bearbeiten</a:t>
            </a:r>
            <a:endParaRPr lang="de-CH"/>
          </a:p>
        </p:txBody>
      </p:sp>
      <p:sp>
        <p:nvSpPr>
          <p:cNvPr id="3" name="SmartArt-Platzhalter 2"/>
          <p:cNvSpPr>
            <a:spLocks noGrp="1"/>
          </p:cNvSpPr>
          <p:nvPr>
            <p:ph type="dgm" idx="1"/>
          </p:nvPr>
        </p:nvSpPr>
        <p:spPr>
          <a:xfrm>
            <a:off x="1285875" y="1449388"/>
            <a:ext cx="7475538" cy="4716462"/>
          </a:xfrm>
        </p:spPr>
        <p:txBody>
          <a:bodyPr/>
          <a:lstStyle/>
          <a:p>
            <a:pPr lvl="0"/>
            <a:endParaRPr lang="de-CH" noProof="0" smtClean="0"/>
          </a:p>
        </p:txBody>
      </p:sp>
    </p:spTree>
    <p:extLst>
      <p:ext uri="{BB962C8B-B14F-4D97-AF65-F5344CB8AC3E}">
        <p14:creationId xmlns:p14="http://schemas.microsoft.com/office/powerpoint/2010/main" val="4118004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8564563" y="6456363"/>
            <a:ext cx="228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algn="r" eaLnBrk="0" hangingPunct="0">
              <a:defRPr/>
            </a:pPr>
            <a:fld id="{C1DC7D84-715A-4433-AB98-9BDC4A302042}" type="slidenum">
              <a:rPr lang="de-CH" altLang="de-DE" sz="900" smtClean="0">
                <a:cs typeface="+mn-cs"/>
              </a:rPr>
              <a:pPr algn="r" eaLnBrk="0" hangingPunct="0">
                <a:defRPr/>
              </a:pPr>
              <a:t>‹Nr.›</a:t>
            </a:fld>
            <a:endParaRPr lang="de-CH" altLang="de-DE" sz="900" smtClean="0">
              <a:cs typeface="+mn-cs"/>
            </a:endParaRPr>
          </a:p>
        </p:txBody>
      </p:sp>
      <p:sp>
        <p:nvSpPr>
          <p:cNvPr id="3" name="Line 15"/>
          <p:cNvSpPr>
            <a:spLocks noChangeShapeType="1"/>
          </p:cNvSpPr>
          <p:nvPr/>
        </p:nvSpPr>
        <p:spPr bwMode="auto">
          <a:xfrm flipH="1">
            <a:off x="1287463" y="6384925"/>
            <a:ext cx="7496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pic>
        <p:nvPicPr>
          <p:cNvPr id="4" name="Picture 7" descr="Logo_col_wapp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404813"/>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userDrawn="1"/>
        </p:nvSpPr>
        <p:spPr bwMode="auto">
          <a:xfrm>
            <a:off x="1235075" y="6402388"/>
            <a:ext cx="1784350" cy="388937"/>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0" hangingPunct="0">
              <a:defRPr/>
            </a:pPr>
            <a:r>
              <a:rPr lang="de-CH" altLang="de-DE" sz="900" b="1" dirty="0" smtClean="0">
                <a:cs typeface="+mn-cs"/>
              </a:rPr>
              <a:t>Sportausbildung in der Armee</a:t>
            </a:r>
          </a:p>
          <a:p>
            <a:pPr eaLnBrk="0" hangingPunct="0">
              <a:defRPr/>
            </a:pPr>
            <a:r>
              <a:rPr lang="de-CH" altLang="de-DE" sz="900" dirty="0" smtClean="0">
                <a:cs typeface="+mn-cs"/>
              </a:rPr>
              <a:t>Sporttheorie</a:t>
            </a:r>
            <a:r>
              <a:rPr lang="fr-CH" altLang="de-DE" sz="900" dirty="0" smtClean="0">
                <a:cs typeface="+mn-cs"/>
              </a:rPr>
              <a:t> MSL</a:t>
            </a:r>
            <a:endParaRPr lang="de-CH" altLang="de-DE" sz="900" dirty="0" smtClean="0">
              <a:cs typeface="+mn-cs"/>
            </a:endParaRPr>
          </a:p>
        </p:txBody>
      </p:sp>
    </p:spTree>
    <p:extLst>
      <p:ext uri="{BB962C8B-B14F-4D97-AF65-F5344CB8AC3E}">
        <p14:creationId xmlns:p14="http://schemas.microsoft.com/office/powerpoint/2010/main" val="36516683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57241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4547226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285875" y="1449388"/>
            <a:ext cx="3660775"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099050" y="1449388"/>
            <a:ext cx="3662363"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645255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3847637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extLst>
      <p:ext uri="{BB962C8B-B14F-4D97-AF65-F5344CB8AC3E}">
        <p14:creationId xmlns:p14="http://schemas.microsoft.com/office/powerpoint/2010/main" val="273563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00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261651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83903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5"/>
          <p:cNvSpPr txBox="1">
            <a:spLocks noChangeArrowheads="1"/>
          </p:cNvSpPr>
          <p:nvPr/>
        </p:nvSpPr>
        <p:spPr bwMode="auto">
          <a:xfrm>
            <a:off x="533400" y="3048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l">
              <a:spcBef>
                <a:spcPct val="50000"/>
              </a:spcBef>
            </a:pPr>
            <a:endParaRPr lang="en-CA" altLang="de-DE" sz="2400"/>
          </a:p>
        </p:txBody>
      </p:sp>
      <p:sp>
        <p:nvSpPr>
          <p:cNvPr id="1027" name="Rectangle 27"/>
          <p:cNvSpPr>
            <a:spLocks noGrp="1" noChangeArrowheads="1"/>
          </p:cNvSpPr>
          <p:nvPr>
            <p:ph type="title"/>
          </p:nvPr>
        </p:nvSpPr>
        <p:spPr bwMode="auto">
          <a:xfrm>
            <a:off x="1268413" y="279400"/>
            <a:ext cx="746125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SU FGG 3</a:t>
            </a:r>
            <a:endParaRPr lang="en-GB" altLang="de-DE" smtClean="0"/>
          </a:p>
        </p:txBody>
      </p:sp>
      <p:sp>
        <p:nvSpPr>
          <p:cNvPr id="1028" name="Rectangle 28"/>
          <p:cNvSpPr>
            <a:spLocks noGrp="1" noChangeArrowheads="1"/>
          </p:cNvSpPr>
          <p:nvPr>
            <p:ph type="body" idx="1"/>
          </p:nvPr>
        </p:nvSpPr>
        <p:spPr bwMode="auto">
          <a:xfrm>
            <a:off x="1285875" y="1449388"/>
            <a:ext cx="7475538"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smtClean="0"/>
              <a:t>Klicken Sie, um die Formate des Vorlagentextes zu bearbeiten</a:t>
            </a:r>
          </a:p>
          <a:p>
            <a:pPr lvl="1"/>
            <a:r>
              <a:rPr lang="en-GB" altLang="de-DE" dirty="0" err="1" smtClean="0"/>
              <a:t>Zweite</a:t>
            </a:r>
            <a:r>
              <a:rPr lang="en-GB" altLang="de-DE" dirty="0" smtClean="0"/>
              <a:t> </a:t>
            </a:r>
            <a:r>
              <a:rPr lang="en-GB" altLang="de-DE" dirty="0" err="1" smtClean="0"/>
              <a:t>Ebene</a:t>
            </a:r>
            <a:endParaRPr lang="en-GB" altLang="de-DE" dirty="0" smtClean="0"/>
          </a:p>
          <a:p>
            <a:pPr lvl="2"/>
            <a:r>
              <a:rPr lang="en-GB" altLang="de-DE" dirty="0" err="1" smtClean="0"/>
              <a:t>Dritte</a:t>
            </a:r>
            <a:r>
              <a:rPr lang="en-GB" altLang="de-DE" dirty="0" smtClean="0"/>
              <a:t> </a:t>
            </a:r>
            <a:r>
              <a:rPr lang="en-GB" altLang="de-DE" dirty="0" err="1" smtClean="0"/>
              <a:t>Ebene</a:t>
            </a:r>
            <a:endParaRPr lang="en-GB" altLang="de-DE" dirty="0" smtClean="0"/>
          </a:p>
          <a:p>
            <a:pPr lvl="3"/>
            <a:r>
              <a:rPr lang="en-GB" altLang="de-DE" dirty="0" err="1" smtClean="0"/>
              <a:t>Vierte</a:t>
            </a:r>
            <a:r>
              <a:rPr lang="en-GB" altLang="de-DE" dirty="0" smtClean="0"/>
              <a:t> </a:t>
            </a:r>
            <a:r>
              <a:rPr lang="en-GB" altLang="de-DE" dirty="0" err="1" smtClean="0"/>
              <a:t>Ebene</a:t>
            </a:r>
            <a:endParaRPr lang="en-GB" altLang="de-DE" dirty="0" smtClean="0"/>
          </a:p>
        </p:txBody>
      </p:sp>
      <p:sp>
        <p:nvSpPr>
          <p:cNvPr id="1029" name="Text Box 33"/>
          <p:cNvSpPr txBox="1">
            <a:spLocks noChangeArrowheads="1"/>
          </p:cNvSpPr>
          <p:nvPr/>
        </p:nvSpPr>
        <p:spPr bwMode="auto">
          <a:xfrm>
            <a:off x="8564563" y="6456363"/>
            <a:ext cx="228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94AD3007-52EA-4A01-8BB4-EFD72DEDB38E}" type="slidenum">
              <a:rPr lang="de-CH" altLang="de-DE" sz="900"/>
              <a:pPr algn="r"/>
              <a:t>‹Nr.›</a:t>
            </a:fld>
            <a:endParaRPr lang="de-CH" altLang="de-DE" sz="900"/>
          </a:p>
        </p:txBody>
      </p:sp>
      <p:sp>
        <p:nvSpPr>
          <p:cNvPr id="1030" name="AutoShape 34"/>
          <p:cNvSpPr>
            <a:spLocks noChangeArrowheads="1"/>
          </p:cNvSpPr>
          <p:nvPr/>
        </p:nvSpPr>
        <p:spPr bwMode="auto">
          <a:xfrm>
            <a:off x="1235075" y="6402388"/>
            <a:ext cx="800993" cy="194756"/>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l"/>
            <a:r>
              <a:rPr lang="de-CH" altLang="de-DE" sz="900" b="1" dirty="0" err="1" smtClean="0"/>
              <a:t>Armée</a:t>
            </a:r>
            <a:r>
              <a:rPr lang="de-CH" altLang="de-DE" sz="900" b="1" dirty="0" smtClean="0"/>
              <a:t> </a:t>
            </a:r>
            <a:r>
              <a:rPr lang="de-CH" altLang="de-DE" sz="900" b="1" dirty="0" err="1" smtClean="0"/>
              <a:t>suisse</a:t>
            </a:r>
            <a:endParaRPr lang="de-CH" altLang="de-DE" sz="900" b="1" dirty="0"/>
          </a:p>
        </p:txBody>
      </p:sp>
      <p:pic>
        <p:nvPicPr>
          <p:cNvPr id="1031" name="Picture 39" descr="Logo_col_wappe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0363" y="390525"/>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40"/>
          <p:cNvSpPr>
            <a:spLocks noChangeShapeType="1"/>
          </p:cNvSpPr>
          <p:nvPr/>
        </p:nvSpPr>
        <p:spPr bwMode="auto">
          <a:xfrm flipH="1">
            <a:off x="1287463" y="6384925"/>
            <a:ext cx="7496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9" name="AutoShape 34"/>
          <p:cNvSpPr>
            <a:spLocks noChangeArrowheads="1"/>
          </p:cNvSpPr>
          <p:nvPr/>
        </p:nvSpPr>
        <p:spPr bwMode="auto">
          <a:xfrm>
            <a:off x="4280130" y="6396565"/>
            <a:ext cx="1547217" cy="389513"/>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l"/>
            <a:r>
              <a:rPr lang="de-CH" altLang="de-DE" sz="900" b="0" dirty="0" err="1" smtClean="0">
                <a:solidFill>
                  <a:schemeClr val="tx2"/>
                </a:solidFill>
              </a:rPr>
              <a:t>Introduction</a:t>
            </a:r>
            <a:r>
              <a:rPr lang="de-CH" altLang="de-DE" sz="900" b="0" dirty="0" smtClean="0">
                <a:solidFill>
                  <a:schemeClr val="tx2"/>
                </a:solidFill>
              </a:rPr>
              <a:t> </a:t>
            </a:r>
            <a:r>
              <a:rPr lang="de-CH" altLang="de-DE" sz="900" b="0" dirty="0" err="1" smtClean="0">
                <a:solidFill>
                  <a:schemeClr val="tx2"/>
                </a:solidFill>
              </a:rPr>
              <a:t>instruction</a:t>
            </a:r>
            <a:r>
              <a:rPr lang="de-CH" altLang="de-DE" sz="900" b="0" dirty="0" smtClean="0">
                <a:solidFill>
                  <a:schemeClr val="tx2"/>
                </a:solidFill>
              </a:rPr>
              <a:t> </a:t>
            </a:r>
            <a:r>
              <a:rPr lang="de-CH" altLang="de-DE" sz="900" b="0" dirty="0" err="1" smtClean="0">
                <a:solidFill>
                  <a:schemeClr val="tx2"/>
                </a:solidFill>
              </a:rPr>
              <a:t>sport</a:t>
            </a:r>
            <a:endParaRPr lang="de-CH" altLang="de-DE" sz="900" b="0" dirty="0" smtClean="0">
              <a:solidFill>
                <a:schemeClr val="tx2"/>
              </a:solidFill>
            </a:endParaRPr>
          </a:p>
          <a:p>
            <a:pPr algn="l"/>
            <a:endParaRPr lang="de-CH" altLang="de-DE" sz="900" dirty="0"/>
          </a:p>
        </p:txBody>
      </p:sp>
    </p:spTree>
  </p:cSld>
  <p:clrMap bg1="lt1" tx1="dk1" bg2="lt2" tx2="dk2" accent1="accent1" accent2="accent2" accent3="accent3" accent4="accent4" accent5="accent5" accent6="accent6" hlink="hlink" folHlink="folHlink"/>
  <p:sldLayoutIdLst>
    <p:sldLayoutId id="2147483795"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6"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www.google.ch/url?sa=i&amp;rct=j&amp;q=&amp;esrc=s&amp;source=images&amp;cd=&amp;ved=0ahUKEwjE4Le_oJTSAhVBoRQKHTVvBU4QjRwIBw&amp;url=https://www.youtube.com/watch?v%3DRoCan_a9o2U&amp;bvm=bv.147134024,d.d24&amp;psig=AFQjCNEmYq6VPBPi4lveVOlJ_II8v6lOGQ&amp;ust=1487321844172133" TargetMode="External"/><Relationship Id="rId2" Type="http://schemas.openxmlformats.org/officeDocument/2006/relationships/notesSlide" Target="../notesSlides/notesSlide15.xml"/><Relationship Id="rId16"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5.jpeg"/><Relationship Id="rId5" Type="http://schemas.openxmlformats.org/officeDocument/2006/relationships/diagramQuickStyle" Target="../diagrams/quickStyle1.xml"/><Relationship Id="rId15" Type="http://schemas.openxmlformats.org/officeDocument/2006/relationships/image" Target="../media/image18.jpeg"/><Relationship Id="rId10" Type="http://schemas.openxmlformats.org/officeDocument/2006/relationships/image" Target="../media/image14.jpeg"/><Relationship Id="rId4" Type="http://schemas.openxmlformats.org/officeDocument/2006/relationships/diagramLayout" Target="../diagrams/layout1.xml"/><Relationship Id="rId9" Type="http://schemas.openxmlformats.org/officeDocument/2006/relationships/hyperlink" Target="http://www.google.ch/url?sa=i&amp;rct=j&amp;q=&amp;esrc=s&amp;source=images&amp;cd=&amp;cad=rja&amp;uact=8&amp;ved=0ahUKEwifurLanpTSAhUG6RQKHf2qDVAQjRwIBw&amp;url=http://www.onmeda.de/selbsttests/immunsystem_check.html&amp;bvm=bv.147134024,d.d24&amp;psig=AFQjCNHU5F9iJfgeVdGns41wNdAYrNh5-g&amp;ust=1487321552265364" TargetMode="External"/><Relationship Id="rId1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1.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0.png"/><Relationship Id="rId17" Type="http://schemas.openxmlformats.org/officeDocument/2006/relationships/image" Target="../media/image34.jpeg"/><Relationship Id="rId2" Type="http://schemas.openxmlformats.org/officeDocument/2006/relationships/notesSlide" Target="../notesSlides/notesSlide23.xml"/><Relationship Id="rId16" Type="http://schemas.openxmlformats.org/officeDocument/2006/relationships/hyperlink" Target="http://www.google.ch/url?sa=i&amp;rct=j&amp;q=&amp;esrc=s&amp;source=images&amp;cd=&amp;cad=rja&amp;uact=8&amp;ved=0ahUKEwjTx9X25oXSAhUEVRQKHYZGBkkQjRwIBw&amp;url=http://mogsli.ch/fr/44-trainerhosen&amp;psig=AFQjCNG-qZiVaNtM_Pxa7YV1kn8MsHteSg&amp;ust=1486825443380793" TargetMode="Externa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9.jpeg"/><Relationship Id="rId5" Type="http://schemas.openxmlformats.org/officeDocument/2006/relationships/image" Target="../media/image24.pn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3.jpeg"/><Relationship Id="rId9" Type="http://schemas.openxmlformats.org/officeDocument/2006/relationships/hyperlink" Target="http://www.google.ch/url?sa=i&amp;rct=j&amp;q=&amp;esrc=s&amp;source=images&amp;cd=&amp;cad=rja&amp;uact=8&amp;ved=0ahUKEwjk1YKIhLXRAhWGVRQKHa4cCBYQjRwIBw&amp;url=http://www.ebay.de/itm/Schweizer-Armee-Feldflasche-mit-Alu-Becher-CH-M84-Trinkflasche-mit-Becher-/331542771909&amp;bvm=bv.142059868,d.ZGg&amp;psig=AFQjCNGbpzdOkmtBw6nkvGi9wJQ8VAzkNQ&amp;ust=1484050196819674" TargetMode="External"/><Relationship Id="rId1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gif"/><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70116" y="2348856"/>
            <a:ext cx="7772400" cy="1500187"/>
          </a:xfrm>
        </p:spPr>
        <p:txBody>
          <a:bodyPr/>
          <a:lstStyle/>
          <a:p>
            <a:pPr algn="ctr"/>
            <a:r>
              <a:rPr lang="fr-CH" sz="4800" b="1" dirty="0" smtClean="0"/>
              <a:t>Formation Sport de l’armée</a:t>
            </a:r>
            <a:endParaRPr lang="fr-CH" sz="4800" b="1" dirty="0"/>
          </a:p>
        </p:txBody>
      </p:sp>
    </p:spTree>
    <p:extLst>
      <p:ext uri="{BB962C8B-B14F-4D97-AF65-F5344CB8AC3E}">
        <p14:creationId xmlns:p14="http://schemas.microsoft.com/office/powerpoint/2010/main" val="876566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268413" y="279400"/>
            <a:ext cx="7461250" cy="989013"/>
          </a:xfrm>
        </p:spPr>
        <p:txBody>
          <a:bodyPr/>
          <a:lstStyle/>
          <a:p>
            <a:r>
              <a:rPr lang="de-CH" dirty="0" smtClean="0"/>
              <a:t>Force </a:t>
            </a:r>
            <a:r>
              <a:rPr lang="de-CH" dirty="0"/>
              <a:t>– </a:t>
            </a:r>
            <a:r>
              <a:rPr lang="de-CH" dirty="0" err="1"/>
              <a:t>comment</a:t>
            </a:r>
            <a:r>
              <a:rPr lang="de-CH" dirty="0"/>
              <a:t>?</a:t>
            </a:r>
          </a:p>
        </p:txBody>
      </p:sp>
      <p:sp>
        <p:nvSpPr>
          <p:cNvPr id="5" name="Inhaltsplatzhalter 2"/>
          <p:cNvSpPr txBox="1">
            <a:spLocks/>
          </p:cNvSpPr>
          <p:nvPr/>
        </p:nvSpPr>
        <p:spPr bwMode="auto">
          <a:xfrm>
            <a:off x="1268402" y="992799"/>
            <a:ext cx="77041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marL="0" indent="0">
              <a:buFontTx/>
              <a:buNone/>
              <a:defRPr/>
            </a:pPr>
            <a:endParaRPr lang="de-CH" sz="2400" kern="0" dirty="0">
              <a:solidFill>
                <a:srgbClr val="000000"/>
              </a:solidFill>
            </a:endParaRPr>
          </a:p>
          <a:p>
            <a:r>
              <a:rPr lang="fr-CH" sz="2000" dirty="0"/>
              <a:t>Principe de la relation optimale </a:t>
            </a:r>
            <a:r>
              <a:rPr lang="fr-CH" sz="2000" dirty="0" smtClean="0"/>
              <a:t>entre charge </a:t>
            </a:r>
            <a:r>
              <a:rPr lang="fr-CH" sz="2000" dirty="0"/>
              <a:t>et </a:t>
            </a:r>
            <a:r>
              <a:rPr lang="fr-CH" sz="2000" dirty="0" smtClean="0"/>
              <a:t>récupération</a:t>
            </a:r>
          </a:p>
          <a:p>
            <a:r>
              <a:rPr lang="fr-CH" sz="2000" kern="0" dirty="0" smtClean="0">
                <a:solidFill>
                  <a:srgbClr val="000000"/>
                </a:solidFill>
              </a:rPr>
              <a:t>Principe de la continuité</a:t>
            </a:r>
          </a:p>
          <a:p>
            <a:pPr>
              <a:defRPr/>
            </a:pPr>
            <a:r>
              <a:rPr lang="fr-CH" sz="2000" kern="0" dirty="0" smtClean="0">
                <a:solidFill>
                  <a:srgbClr val="000000"/>
                </a:solidFill>
              </a:rPr>
              <a:t>Structure méthodologique de l’entraînement de la force</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177" y="2470128"/>
            <a:ext cx="3887399" cy="182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623" y="2968379"/>
            <a:ext cx="4479415" cy="247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graph_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680" y="4059084"/>
            <a:ext cx="3901257" cy="226389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105680" y="2528880"/>
            <a:ext cx="1896644" cy="215444"/>
          </a:xfrm>
          <a:prstGeom prst="rect">
            <a:avLst/>
          </a:prstGeom>
          <a:solidFill>
            <a:schemeClr val="bg1"/>
          </a:solidFill>
          <a:ln>
            <a:noFill/>
          </a:ln>
        </p:spPr>
        <p:txBody>
          <a:bodyPr wrap="square" rtlCol="0">
            <a:spAutoFit/>
          </a:bodyPr>
          <a:lstStyle/>
          <a:p>
            <a:pPr algn="l"/>
            <a:r>
              <a:rPr lang="fr-CH" sz="800" dirty="0" smtClean="0"/>
              <a:t>Niveau de performance </a:t>
            </a:r>
            <a:endParaRPr lang="fr-CH" sz="800" dirty="0"/>
          </a:p>
        </p:txBody>
      </p:sp>
      <p:sp>
        <p:nvSpPr>
          <p:cNvPr id="3" name="ZoneTexte 2"/>
          <p:cNvSpPr txBox="1"/>
          <p:nvPr/>
        </p:nvSpPr>
        <p:spPr>
          <a:xfrm>
            <a:off x="8172480" y="3609024"/>
            <a:ext cx="557183" cy="215444"/>
          </a:xfrm>
          <a:prstGeom prst="rect">
            <a:avLst/>
          </a:prstGeom>
          <a:solidFill>
            <a:schemeClr val="bg1"/>
          </a:solidFill>
          <a:ln>
            <a:noFill/>
          </a:ln>
        </p:spPr>
        <p:txBody>
          <a:bodyPr wrap="square" rtlCol="0">
            <a:spAutoFit/>
          </a:bodyPr>
          <a:lstStyle/>
          <a:p>
            <a:r>
              <a:rPr lang="fr-CH" sz="800" dirty="0" smtClean="0"/>
              <a:t>temps</a:t>
            </a:r>
            <a:endParaRPr lang="fr-CH" sz="800" dirty="0"/>
          </a:p>
        </p:txBody>
      </p:sp>
      <p:sp>
        <p:nvSpPr>
          <p:cNvPr id="4" name="ZoneTexte 3"/>
          <p:cNvSpPr txBox="1"/>
          <p:nvPr/>
        </p:nvSpPr>
        <p:spPr>
          <a:xfrm>
            <a:off x="3320231" y="4356991"/>
            <a:ext cx="1800240" cy="369332"/>
          </a:xfrm>
          <a:prstGeom prst="rect">
            <a:avLst/>
          </a:prstGeom>
          <a:solidFill>
            <a:schemeClr val="bg1"/>
          </a:solidFill>
          <a:ln>
            <a:noFill/>
          </a:ln>
        </p:spPr>
        <p:txBody>
          <a:bodyPr wrap="square" rtlCol="0">
            <a:spAutoFit/>
          </a:bodyPr>
          <a:lstStyle/>
          <a:p>
            <a:r>
              <a:rPr lang="fr-CH" sz="900" dirty="0" smtClean="0"/>
              <a:t>Moment optimal pour le stimulus d’entraînement suivant</a:t>
            </a:r>
            <a:endParaRPr lang="fr-CH" sz="900" dirty="0"/>
          </a:p>
        </p:txBody>
      </p:sp>
      <p:sp>
        <p:nvSpPr>
          <p:cNvPr id="7" name="ZoneTexte 6"/>
          <p:cNvSpPr txBox="1"/>
          <p:nvPr/>
        </p:nvSpPr>
        <p:spPr>
          <a:xfrm>
            <a:off x="4211952" y="3789048"/>
            <a:ext cx="748476" cy="230832"/>
          </a:xfrm>
          <a:prstGeom prst="rect">
            <a:avLst/>
          </a:prstGeom>
          <a:solidFill>
            <a:schemeClr val="bg1"/>
          </a:solidFill>
          <a:ln>
            <a:noFill/>
          </a:ln>
        </p:spPr>
        <p:txBody>
          <a:bodyPr wrap="square" rtlCol="0">
            <a:spAutoFit/>
          </a:bodyPr>
          <a:lstStyle/>
          <a:p>
            <a:r>
              <a:rPr lang="fr-CH" sz="900" dirty="0" smtClean="0"/>
              <a:t>durée</a:t>
            </a:r>
            <a:endParaRPr lang="fr-CH" sz="900" dirty="0"/>
          </a:p>
        </p:txBody>
      </p:sp>
      <p:sp>
        <p:nvSpPr>
          <p:cNvPr id="10" name="ZoneTexte 9"/>
          <p:cNvSpPr txBox="1"/>
          <p:nvPr/>
        </p:nvSpPr>
        <p:spPr>
          <a:xfrm>
            <a:off x="0" y="3699036"/>
            <a:ext cx="1268402" cy="507831"/>
          </a:xfrm>
          <a:prstGeom prst="rect">
            <a:avLst/>
          </a:prstGeom>
          <a:solidFill>
            <a:schemeClr val="bg1"/>
          </a:solidFill>
          <a:ln>
            <a:noFill/>
          </a:ln>
        </p:spPr>
        <p:txBody>
          <a:bodyPr wrap="square" rtlCol="0">
            <a:spAutoFit/>
          </a:bodyPr>
          <a:lstStyle/>
          <a:p>
            <a:r>
              <a:rPr lang="fr-CH" sz="900" dirty="0" smtClean="0"/>
              <a:t>Capacité de performance sportive</a:t>
            </a:r>
          </a:p>
          <a:p>
            <a:r>
              <a:rPr lang="fr-CH" sz="900" dirty="0" smtClean="0"/>
              <a:t> </a:t>
            </a:r>
            <a:endParaRPr lang="fr-CH" sz="900" dirty="0"/>
          </a:p>
        </p:txBody>
      </p:sp>
      <p:sp>
        <p:nvSpPr>
          <p:cNvPr id="12" name="ZoneTexte 11"/>
          <p:cNvSpPr txBox="1">
            <a:spLocks/>
          </p:cNvSpPr>
          <p:nvPr/>
        </p:nvSpPr>
        <p:spPr>
          <a:xfrm rot="2236823">
            <a:off x="2351026" y="4658068"/>
            <a:ext cx="972000" cy="184666"/>
          </a:xfrm>
          <a:prstGeom prst="rect">
            <a:avLst/>
          </a:prstGeom>
          <a:solidFill>
            <a:srgbClr val="009900"/>
          </a:solidFill>
        </p:spPr>
        <p:txBody>
          <a:bodyPr wrap="square" tIns="0" rtlCol="0">
            <a:spAutoFit/>
          </a:bodyPr>
          <a:lstStyle/>
          <a:p>
            <a:pPr indent="144000" algn="just"/>
            <a:r>
              <a:rPr lang="fr-CH" sz="900" dirty="0" smtClean="0">
                <a:solidFill>
                  <a:schemeClr val="bg1"/>
                </a:solidFill>
              </a:rPr>
              <a:t>régénération</a:t>
            </a:r>
            <a:endParaRPr lang="fr-CH" sz="900" dirty="0">
              <a:solidFill>
                <a:schemeClr val="bg1"/>
              </a:solidFill>
            </a:endParaRPr>
          </a:p>
        </p:txBody>
      </p:sp>
      <p:sp>
        <p:nvSpPr>
          <p:cNvPr id="14" name="ZoneTexte 13"/>
          <p:cNvSpPr txBox="1">
            <a:spLocks/>
          </p:cNvSpPr>
          <p:nvPr/>
        </p:nvSpPr>
        <p:spPr>
          <a:xfrm rot="1134824">
            <a:off x="2129477" y="5059798"/>
            <a:ext cx="972000" cy="184666"/>
          </a:xfrm>
          <a:prstGeom prst="rect">
            <a:avLst/>
          </a:prstGeom>
          <a:solidFill>
            <a:srgbClr val="009900"/>
          </a:solidFill>
        </p:spPr>
        <p:txBody>
          <a:bodyPr wrap="square" tIns="0" rtlCol="0">
            <a:spAutoFit/>
          </a:bodyPr>
          <a:lstStyle/>
          <a:p>
            <a:pPr indent="144000" algn="just"/>
            <a:r>
              <a:rPr lang="fr-CH" sz="900" dirty="0" smtClean="0">
                <a:solidFill>
                  <a:schemeClr val="bg1"/>
                </a:solidFill>
              </a:rPr>
              <a:t>fatigue</a:t>
            </a:r>
            <a:endParaRPr lang="fr-CH" sz="900" dirty="0">
              <a:solidFill>
                <a:schemeClr val="bg1"/>
              </a:solidFill>
            </a:endParaRPr>
          </a:p>
        </p:txBody>
      </p:sp>
      <p:sp>
        <p:nvSpPr>
          <p:cNvPr id="15" name="ZoneTexte 14"/>
          <p:cNvSpPr txBox="1">
            <a:spLocks/>
          </p:cNvSpPr>
          <p:nvPr/>
        </p:nvSpPr>
        <p:spPr>
          <a:xfrm rot="18733067">
            <a:off x="1401193" y="3161861"/>
            <a:ext cx="1604100" cy="184666"/>
          </a:xfrm>
          <a:prstGeom prst="rect">
            <a:avLst/>
          </a:prstGeom>
          <a:solidFill>
            <a:srgbClr val="009900"/>
          </a:solidFill>
        </p:spPr>
        <p:txBody>
          <a:bodyPr wrap="square" tIns="0" rtlCol="0">
            <a:spAutoFit/>
          </a:bodyPr>
          <a:lstStyle/>
          <a:p>
            <a:pPr indent="144000" algn="just"/>
            <a:r>
              <a:rPr lang="fr-CH" sz="900" dirty="0" smtClean="0">
                <a:solidFill>
                  <a:schemeClr val="bg1"/>
                </a:solidFill>
              </a:rPr>
              <a:t>Stimulus d’entraînement</a:t>
            </a:r>
            <a:endParaRPr lang="fr-CH" sz="900" dirty="0">
              <a:solidFill>
                <a:schemeClr val="bg1"/>
              </a:solidFill>
            </a:endParaRPr>
          </a:p>
        </p:txBody>
      </p:sp>
      <p:sp>
        <p:nvSpPr>
          <p:cNvPr id="16" name="ZoneTexte 15"/>
          <p:cNvSpPr txBox="1">
            <a:spLocks/>
          </p:cNvSpPr>
          <p:nvPr/>
        </p:nvSpPr>
        <p:spPr>
          <a:xfrm>
            <a:off x="2875506" y="3493588"/>
            <a:ext cx="2102453" cy="184666"/>
          </a:xfrm>
          <a:prstGeom prst="rect">
            <a:avLst/>
          </a:prstGeom>
          <a:solidFill>
            <a:srgbClr val="66FF66"/>
          </a:solidFill>
        </p:spPr>
        <p:txBody>
          <a:bodyPr wrap="square" tIns="0" rtlCol="0">
            <a:spAutoFit/>
          </a:bodyPr>
          <a:lstStyle/>
          <a:p>
            <a:pPr indent="144000" algn="just"/>
            <a:r>
              <a:rPr lang="fr-CH" sz="900" dirty="0" smtClean="0">
                <a:solidFill>
                  <a:schemeClr val="bg1"/>
                </a:solidFill>
              </a:rPr>
              <a:t>Augmentation de la performance</a:t>
            </a:r>
            <a:endParaRPr lang="fr-CH" sz="900" dirty="0">
              <a:solidFill>
                <a:schemeClr val="bg1"/>
              </a:solidFill>
            </a:endParaRPr>
          </a:p>
        </p:txBody>
      </p:sp>
    </p:spTree>
    <p:extLst>
      <p:ext uri="{BB962C8B-B14F-4D97-AF65-F5344CB8AC3E}">
        <p14:creationId xmlns:p14="http://schemas.microsoft.com/office/powerpoint/2010/main" val="4269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rotWithShape="1">
          <a:blip r:embed="rId3"/>
          <a:srcRect l="10104" t="3538" r="12737" b="2067"/>
          <a:stretch/>
        </p:blipFill>
        <p:spPr>
          <a:xfrm>
            <a:off x="161412" y="1358724"/>
            <a:ext cx="8641152" cy="4500600"/>
          </a:xfrm>
          <a:prstGeom prst="rect">
            <a:avLst/>
          </a:prstGeom>
        </p:spPr>
      </p:pic>
      <p:sp>
        <p:nvSpPr>
          <p:cNvPr id="3" name="Inhaltsplatzhalter 2"/>
          <p:cNvSpPr>
            <a:spLocks noGrp="1"/>
          </p:cNvSpPr>
          <p:nvPr>
            <p:ph idx="1"/>
          </p:nvPr>
        </p:nvSpPr>
        <p:spPr>
          <a:xfrm>
            <a:off x="539552" y="980728"/>
            <a:ext cx="8496944" cy="5374832"/>
          </a:xfrm>
        </p:spPr>
        <p:txBody>
          <a:bodyPr>
            <a:normAutofit/>
          </a:bodyPr>
          <a:lstStyle/>
          <a:p>
            <a:pPr>
              <a:buNone/>
            </a:pPr>
            <a:endParaRPr lang="de-CH" sz="1200" dirty="0" smtClean="0"/>
          </a:p>
          <a:p>
            <a:pPr marL="0">
              <a:buNone/>
            </a:pPr>
            <a:endParaRPr lang="de-CH" sz="1500" dirty="0" smtClean="0"/>
          </a:p>
          <a:p>
            <a:pPr marL="0">
              <a:buNone/>
            </a:pPr>
            <a:endParaRPr lang="de-CH" sz="1000" dirty="0" smtClean="0"/>
          </a:p>
          <a:p>
            <a:pPr marL="0">
              <a:buNone/>
            </a:pPr>
            <a:endParaRPr lang="de-CH" sz="1500" dirty="0" smtClean="0"/>
          </a:p>
        </p:txBody>
      </p:sp>
      <p:sp>
        <p:nvSpPr>
          <p:cNvPr id="9" name="Rectangle 3"/>
          <p:cNvSpPr txBox="1">
            <a:spLocks noChangeArrowheads="1"/>
          </p:cNvSpPr>
          <p:nvPr/>
        </p:nvSpPr>
        <p:spPr>
          <a:xfrm>
            <a:off x="633536" y="1292373"/>
            <a:ext cx="8546976" cy="5160963"/>
          </a:xfrm>
          <a:prstGeom prst="rect">
            <a:avLst/>
          </a:prstGeom>
        </p:spPr>
        <p:txBody>
          <a:bodyPr vert="horz">
            <a:normAutofit/>
          </a:bodyPr>
          <a:lstStyle/>
          <a:p>
            <a:pPr marL="411480" marR="0" lvl="0" indent="-342900" algn="l" defTabSz="914400" rtl="0" eaLnBrk="1" fontAlgn="auto" latinLnBrk="0" hangingPunct="1">
              <a:lnSpc>
                <a:spcPct val="90000"/>
              </a:lnSpc>
              <a:spcBef>
                <a:spcPts val="700"/>
              </a:spcBef>
              <a:spcAft>
                <a:spcPts val="0"/>
              </a:spcAft>
              <a:buClr>
                <a:schemeClr val="tx2"/>
              </a:buClr>
              <a:buSzPct val="95000"/>
              <a:buFontTx/>
              <a:buNone/>
              <a:tabLst/>
              <a:defRPr/>
            </a:pPr>
            <a:endParaRPr kumimoji="0" lang="de-CH"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7" name="Rectangle 3"/>
          <p:cNvSpPr txBox="1">
            <a:spLocks noChangeArrowheads="1"/>
          </p:cNvSpPr>
          <p:nvPr/>
        </p:nvSpPr>
        <p:spPr>
          <a:xfrm>
            <a:off x="451222" y="984994"/>
            <a:ext cx="8546976" cy="5160963"/>
          </a:xfrm>
          <a:prstGeom prst="rect">
            <a:avLst/>
          </a:prstGeom>
        </p:spPr>
        <p:txBody>
          <a:bodyPr vert="horz">
            <a:normAutofit/>
          </a:bodyPr>
          <a:lstStyle/>
          <a:p>
            <a:pPr marL="411480" marR="0" lvl="0" indent="-342900" algn="l" defTabSz="914400" rtl="0" eaLnBrk="1" fontAlgn="auto" latinLnBrk="0" hangingPunct="1">
              <a:lnSpc>
                <a:spcPct val="90000"/>
              </a:lnSpc>
              <a:spcBef>
                <a:spcPts val="700"/>
              </a:spcBef>
              <a:spcAft>
                <a:spcPts val="0"/>
              </a:spcAft>
              <a:buClr>
                <a:schemeClr val="tx2"/>
              </a:buClr>
              <a:buSzPct val="95000"/>
              <a:buFontTx/>
              <a:buNone/>
              <a:tabLst/>
              <a:defRPr/>
            </a:pPr>
            <a:endParaRPr kumimoji="0" lang="de-CH"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8" name="AutoShape 8"/>
          <p:cNvSpPr>
            <a:spLocks noChangeArrowheads="1"/>
          </p:cNvSpPr>
          <p:nvPr/>
        </p:nvSpPr>
        <p:spPr bwMode="auto">
          <a:xfrm rot="18000000">
            <a:off x="1494086" y="1957016"/>
            <a:ext cx="1981200" cy="533400"/>
          </a:xfrm>
          <a:prstGeom prst="roundRect">
            <a:avLst>
              <a:gd name="adj" fmla="val 16667"/>
            </a:avLst>
          </a:prstGeom>
          <a:noFill/>
          <a:ln w="12700">
            <a:noFill/>
            <a:round/>
            <a:headEnd/>
            <a:tailEnd/>
          </a:ln>
        </p:spPr>
        <p:txBody>
          <a:bodyPr wrap="none" anchor="ctr"/>
          <a:lstStyle/>
          <a:p>
            <a:pPr algn="ctr" eaLnBrk="0" hangingPunct="0"/>
            <a:r>
              <a:rPr lang="de-CH" sz="2400" dirty="0">
                <a:solidFill>
                  <a:schemeClr val="bg1"/>
                </a:solidFill>
              </a:rPr>
              <a:t>Beweglichkeit</a:t>
            </a:r>
            <a:endParaRPr lang="de-CH" sz="3200" dirty="0">
              <a:solidFill>
                <a:schemeClr val="bg1"/>
              </a:solidFill>
            </a:endParaRPr>
          </a:p>
        </p:txBody>
      </p:sp>
      <p:sp>
        <p:nvSpPr>
          <p:cNvPr id="64" name="Titel 1"/>
          <p:cNvSpPr>
            <a:spLocks noGrp="1"/>
          </p:cNvSpPr>
          <p:nvPr>
            <p:ph type="title"/>
          </p:nvPr>
        </p:nvSpPr>
        <p:spPr>
          <a:xfrm>
            <a:off x="1268412" y="279400"/>
            <a:ext cx="7804188" cy="989013"/>
          </a:xfrm>
        </p:spPr>
        <p:txBody>
          <a:bodyPr/>
          <a:lstStyle/>
          <a:p>
            <a:r>
              <a:rPr lang="fr-CH" dirty="0" smtClean="0"/>
              <a:t>Le potentiel </a:t>
            </a:r>
            <a:r>
              <a:rPr lang="fr-CH" dirty="0"/>
              <a:t>de condition physique</a:t>
            </a:r>
            <a:endParaRPr lang="de-CH" sz="3100" dirty="0"/>
          </a:p>
        </p:txBody>
      </p:sp>
      <p:sp>
        <p:nvSpPr>
          <p:cNvPr id="2" name="Ellipse 1"/>
          <p:cNvSpPr/>
          <p:nvPr/>
        </p:nvSpPr>
        <p:spPr bwMode="auto">
          <a:xfrm>
            <a:off x="451222" y="4599156"/>
            <a:ext cx="2860610" cy="111637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375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Endurance – définition</a:t>
            </a:r>
            <a:endParaRPr lang="fr-CH" dirty="0"/>
          </a:p>
        </p:txBody>
      </p:sp>
      <p:sp>
        <p:nvSpPr>
          <p:cNvPr id="4" name="Abgerundetes Rechteck 3"/>
          <p:cNvSpPr/>
          <p:nvPr/>
        </p:nvSpPr>
        <p:spPr bwMode="auto">
          <a:xfrm>
            <a:off x="1151544" y="1172823"/>
            <a:ext cx="7290972" cy="1986141"/>
          </a:xfrm>
          <a:prstGeom prst="round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indent="0" algn="just">
              <a:buNone/>
            </a:pPr>
            <a:r>
              <a:rPr lang="fr-CH" sz="2000" dirty="0"/>
              <a:t>L’endurance est à la fois la capacité d’accomplir un effort </a:t>
            </a:r>
            <a:r>
              <a:rPr lang="fr-CH" sz="2000" dirty="0" smtClean="0"/>
              <a:t>donné et </a:t>
            </a:r>
            <a:r>
              <a:rPr lang="fr-CH" sz="2000" dirty="0"/>
              <a:t>de résister à la fatigue pendant la plus longue durée possible. Elle est la base d’une capacité de récupération rapide.</a:t>
            </a:r>
            <a:endParaRPr lang="de-CH" sz="2000" dirty="0"/>
          </a:p>
        </p:txBody>
      </p:sp>
      <p:sp>
        <p:nvSpPr>
          <p:cNvPr id="5" name="Abgerundetes Rechteck 4"/>
          <p:cNvSpPr/>
          <p:nvPr/>
        </p:nvSpPr>
        <p:spPr bwMode="auto">
          <a:xfrm>
            <a:off x="1151544" y="3429000"/>
            <a:ext cx="7290972" cy="2070276"/>
          </a:xfrm>
          <a:prstGeom prst="round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indent="0" algn="just">
              <a:buNone/>
            </a:pPr>
            <a:r>
              <a:rPr lang="fr-CH" sz="2000" dirty="0" smtClean="0"/>
              <a:t>L’endurance est déterminante pour les sports d’endurance. Pour tous les autres sports, elle est nécessaire pour s’entrainer à être endurant et avoir du succès en compétition, ainsi que pour récupérer rapidement après l’effort.</a:t>
            </a:r>
            <a:endParaRPr lang="fr-CH" sz="2000" dirty="0"/>
          </a:p>
        </p:txBody>
      </p:sp>
    </p:spTree>
    <p:extLst>
      <p:ext uri="{BB962C8B-B14F-4D97-AF65-F5344CB8AC3E}">
        <p14:creationId xmlns:p14="http://schemas.microsoft.com/office/powerpoint/2010/main" val="832822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Différentes formes d’endurance </a:t>
            </a:r>
            <a:endParaRPr lang="fr-CH" dirty="0"/>
          </a:p>
        </p:txBody>
      </p:sp>
      <p:sp>
        <p:nvSpPr>
          <p:cNvPr id="4" name="ZoneTexte 3"/>
          <p:cNvSpPr txBox="1"/>
          <p:nvPr/>
        </p:nvSpPr>
        <p:spPr>
          <a:xfrm>
            <a:off x="1241556" y="1124353"/>
            <a:ext cx="2970396" cy="646331"/>
          </a:xfrm>
          <a:prstGeom prst="rect">
            <a:avLst/>
          </a:prstGeom>
          <a:solidFill>
            <a:srgbClr val="FF9933"/>
          </a:solidFill>
        </p:spPr>
        <p:txBody>
          <a:bodyPr wrap="square" rtlCol="0">
            <a:spAutoFit/>
          </a:bodyPr>
          <a:lstStyle/>
          <a:p>
            <a:r>
              <a:rPr lang="fr-CH" sz="1800" b="1" dirty="0" smtClean="0">
                <a:solidFill>
                  <a:schemeClr val="bg1"/>
                </a:solidFill>
              </a:rPr>
              <a:t>Endurance de base</a:t>
            </a:r>
          </a:p>
          <a:p>
            <a:r>
              <a:rPr lang="fr-CH" sz="1800" b="1" dirty="0" smtClean="0">
                <a:solidFill>
                  <a:schemeClr val="bg1"/>
                </a:solidFill>
              </a:rPr>
              <a:t> </a:t>
            </a:r>
            <a:r>
              <a:rPr lang="fr-CH" sz="1800" dirty="0" smtClean="0"/>
              <a:t>endurance générale</a:t>
            </a:r>
            <a:endParaRPr lang="fr-CH" sz="1800" dirty="0">
              <a:solidFill>
                <a:schemeClr val="bg1"/>
              </a:solidFill>
            </a:endParaRPr>
          </a:p>
        </p:txBody>
      </p:sp>
      <p:sp>
        <p:nvSpPr>
          <p:cNvPr id="5" name="ZoneTexte 4"/>
          <p:cNvSpPr txBox="1"/>
          <p:nvPr/>
        </p:nvSpPr>
        <p:spPr>
          <a:xfrm>
            <a:off x="4491513" y="1124353"/>
            <a:ext cx="4238150" cy="646331"/>
          </a:xfrm>
          <a:prstGeom prst="rect">
            <a:avLst/>
          </a:prstGeom>
          <a:solidFill>
            <a:srgbClr val="FF9933"/>
          </a:solidFill>
        </p:spPr>
        <p:txBody>
          <a:bodyPr wrap="square" rtlCol="0">
            <a:spAutoFit/>
          </a:bodyPr>
          <a:lstStyle/>
          <a:p>
            <a:r>
              <a:rPr lang="fr-CH" sz="1800" b="1" dirty="0" smtClean="0">
                <a:solidFill>
                  <a:schemeClr val="bg1"/>
                </a:solidFill>
              </a:rPr>
              <a:t>Endurance spécifique</a:t>
            </a:r>
          </a:p>
          <a:p>
            <a:r>
              <a:rPr lang="fr-CH" sz="1800" b="1" dirty="0" smtClean="0">
                <a:solidFill>
                  <a:schemeClr val="bg1"/>
                </a:solidFill>
              </a:rPr>
              <a:t> </a:t>
            </a:r>
            <a:r>
              <a:rPr lang="fr-CH" sz="1600" dirty="0" smtClean="0"/>
              <a:t>endurance spécifique à la discipline sportive</a:t>
            </a:r>
            <a:endParaRPr lang="fr-CH" sz="1600" dirty="0">
              <a:solidFill>
                <a:schemeClr val="bg1"/>
              </a:solidFill>
            </a:endParaRPr>
          </a:p>
        </p:txBody>
      </p:sp>
      <p:sp>
        <p:nvSpPr>
          <p:cNvPr id="6" name="ZoneTexte 5"/>
          <p:cNvSpPr txBox="1"/>
          <p:nvPr/>
        </p:nvSpPr>
        <p:spPr>
          <a:xfrm>
            <a:off x="1268413" y="2798916"/>
            <a:ext cx="1593359" cy="1508105"/>
          </a:xfrm>
          <a:prstGeom prst="rect">
            <a:avLst/>
          </a:prstGeom>
          <a:noFill/>
          <a:ln w="12700">
            <a:solidFill>
              <a:srgbClr val="FF9933"/>
            </a:solidFill>
          </a:ln>
        </p:spPr>
        <p:txBody>
          <a:bodyPr wrap="square" rtlCol="0">
            <a:spAutoFit/>
          </a:bodyPr>
          <a:lstStyle/>
          <a:p>
            <a:pPr algn="l"/>
            <a:r>
              <a:rPr lang="fr-CH" sz="1400" b="1" dirty="0" smtClean="0"/>
              <a:t>à long terme</a:t>
            </a:r>
          </a:p>
          <a:p>
            <a:pPr algn="l"/>
            <a:r>
              <a:rPr lang="fr-CH" sz="1400" b="1" dirty="0" smtClean="0">
                <a:solidFill>
                  <a:schemeClr val="bg2">
                    <a:lumMod val="60000"/>
                    <a:lumOff val="40000"/>
                  </a:schemeClr>
                </a:solidFill>
              </a:rPr>
              <a:t>Plus de 10 min.</a:t>
            </a:r>
          </a:p>
          <a:p>
            <a:pPr marL="285750" indent="-285750" algn="l">
              <a:buFont typeface="Arial" panose="020B0604020202020204" pitchFamily="34" charset="0"/>
              <a:buChar char="•"/>
            </a:pPr>
            <a:r>
              <a:rPr lang="fr-CH" dirty="0" smtClean="0">
                <a:solidFill>
                  <a:schemeClr val="bg2">
                    <a:lumMod val="60000"/>
                    <a:lumOff val="40000"/>
                  </a:schemeClr>
                </a:solidFill>
              </a:rPr>
              <a:t>Course d’endurance</a:t>
            </a:r>
          </a:p>
          <a:p>
            <a:pPr marL="285750" indent="-285750" algn="l">
              <a:buFont typeface="Arial" panose="020B0604020202020204" pitchFamily="34" charset="0"/>
              <a:buChar char="•"/>
            </a:pPr>
            <a:r>
              <a:rPr lang="fr-CH" dirty="0" smtClean="0">
                <a:solidFill>
                  <a:schemeClr val="bg2">
                    <a:lumMod val="60000"/>
                    <a:lumOff val="40000"/>
                  </a:schemeClr>
                </a:solidFill>
              </a:rPr>
              <a:t>Jeu de course</a:t>
            </a:r>
          </a:p>
          <a:p>
            <a:pPr marL="285750" indent="-285750" algn="l">
              <a:buFont typeface="Arial" panose="020B0604020202020204" pitchFamily="34" charset="0"/>
              <a:buChar char="•"/>
            </a:pPr>
            <a:r>
              <a:rPr lang="fr-CH" dirty="0" smtClean="0">
                <a:solidFill>
                  <a:schemeClr val="bg2">
                    <a:lumMod val="60000"/>
                    <a:lumOff val="40000"/>
                  </a:schemeClr>
                </a:solidFill>
              </a:rPr>
              <a:t>Course navette</a:t>
            </a:r>
          </a:p>
          <a:p>
            <a:pPr marL="285750" indent="-285750" algn="l">
              <a:buFont typeface="Arial" panose="020B0604020202020204" pitchFamily="34" charset="0"/>
              <a:buChar char="•"/>
            </a:pPr>
            <a:endParaRPr lang="fr-CH" sz="1600" b="1" dirty="0">
              <a:solidFill>
                <a:schemeClr val="bg2">
                  <a:lumMod val="60000"/>
                  <a:lumOff val="40000"/>
                </a:schemeClr>
              </a:solidFill>
            </a:endParaRPr>
          </a:p>
        </p:txBody>
      </p:sp>
      <p:sp>
        <p:nvSpPr>
          <p:cNvPr id="8" name="ZoneTexte 7"/>
          <p:cNvSpPr txBox="1"/>
          <p:nvPr/>
        </p:nvSpPr>
        <p:spPr>
          <a:xfrm>
            <a:off x="3131808" y="2798916"/>
            <a:ext cx="1653078" cy="1508105"/>
          </a:xfrm>
          <a:prstGeom prst="rect">
            <a:avLst/>
          </a:prstGeom>
          <a:noFill/>
          <a:ln w="12700">
            <a:solidFill>
              <a:srgbClr val="FF9933"/>
            </a:solidFill>
          </a:ln>
        </p:spPr>
        <p:txBody>
          <a:bodyPr wrap="square" rtlCol="0">
            <a:spAutoFit/>
          </a:bodyPr>
          <a:lstStyle/>
          <a:p>
            <a:pPr algn="l"/>
            <a:r>
              <a:rPr lang="fr-CH" sz="1400" b="1" dirty="0" smtClean="0"/>
              <a:t>à moyen terme</a:t>
            </a:r>
          </a:p>
          <a:p>
            <a:pPr algn="l"/>
            <a:r>
              <a:rPr lang="fr-CH" b="1" dirty="0" smtClean="0">
                <a:solidFill>
                  <a:schemeClr val="bg2">
                    <a:lumMod val="60000"/>
                    <a:lumOff val="40000"/>
                  </a:schemeClr>
                </a:solidFill>
              </a:rPr>
              <a:t>De</a:t>
            </a:r>
            <a:r>
              <a:rPr lang="fr-CH" sz="1400" b="1" dirty="0" smtClean="0">
                <a:solidFill>
                  <a:schemeClr val="bg2">
                    <a:lumMod val="60000"/>
                    <a:lumOff val="40000"/>
                  </a:schemeClr>
                </a:solidFill>
              </a:rPr>
              <a:t> 2 à 10 min.</a:t>
            </a:r>
          </a:p>
          <a:p>
            <a:pPr marL="285750" indent="-285750" algn="l">
              <a:buFont typeface="Arial" panose="020B0604020202020204" pitchFamily="34" charset="0"/>
              <a:buChar char="•"/>
            </a:pPr>
            <a:r>
              <a:rPr lang="fr-CH" dirty="0">
                <a:solidFill>
                  <a:schemeClr val="bg2">
                    <a:lumMod val="60000"/>
                    <a:lumOff val="40000"/>
                  </a:schemeClr>
                </a:solidFill>
              </a:rPr>
              <a:t>Jeu de course</a:t>
            </a:r>
          </a:p>
          <a:p>
            <a:pPr marL="285750" indent="-285750" algn="l">
              <a:buFont typeface="Arial" panose="020B0604020202020204" pitchFamily="34" charset="0"/>
              <a:buChar char="•"/>
            </a:pPr>
            <a:r>
              <a:rPr lang="fr-CH" dirty="0">
                <a:solidFill>
                  <a:schemeClr val="bg2">
                    <a:lumMod val="60000"/>
                    <a:lumOff val="40000"/>
                  </a:schemeClr>
                </a:solidFill>
              </a:rPr>
              <a:t>Course navette</a:t>
            </a:r>
          </a:p>
          <a:p>
            <a:pPr marL="285750" indent="-285750" algn="l">
              <a:buFont typeface="Arial" panose="020B0604020202020204" pitchFamily="34" charset="0"/>
              <a:buChar char="•"/>
            </a:pPr>
            <a:r>
              <a:rPr lang="fr-CH" dirty="0" smtClean="0">
                <a:solidFill>
                  <a:schemeClr val="bg2">
                    <a:lumMod val="60000"/>
                    <a:lumOff val="40000"/>
                  </a:schemeClr>
                </a:solidFill>
              </a:rPr>
              <a:t>Course intervalle</a:t>
            </a:r>
          </a:p>
          <a:p>
            <a:pPr marL="285750" indent="-285750" algn="l">
              <a:buFont typeface="Arial" panose="020B0604020202020204" pitchFamily="34" charset="0"/>
              <a:buChar char="•"/>
            </a:pPr>
            <a:endParaRPr lang="fr-CH" sz="1400" b="1" dirty="0" smtClean="0">
              <a:solidFill>
                <a:schemeClr val="bg2">
                  <a:lumMod val="60000"/>
                  <a:lumOff val="40000"/>
                </a:schemeClr>
              </a:solidFill>
            </a:endParaRPr>
          </a:p>
          <a:p>
            <a:pPr marL="285750" indent="-285750" algn="l">
              <a:buFont typeface="Arial" panose="020B0604020202020204" pitchFamily="34" charset="0"/>
              <a:buChar char="•"/>
            </a:pPr>
            <a:endParaRPr lang="fr-CH" sz="1400" b="1" dirty="0">
              <a:solidFill>
                <a:schemeClr val="bg2">
                  <a:lumMod val="60000"/>
                  <a:lumOff val="40000"/>
                </a:schemeClr>
              </a:solidFill>
            </a:endParaRPr>
          </a:p>
        </p:txBody>
      </p:sp>
      <p:sp>
        <p:nvSpPr>
          <p:cNvPr id="9" name="ZoneTexte 8"/>
          <p:cNvSpPr txBox="1"/>
          <p:nvPr/>
        </p:nvSpPr>
        <p:spPr>
          <a:xfrm>
            <a:off x="5022060" y="2798916"/>
            <a:ext cx="1711062" cy="1508105"/>
          </a:xfrm>
          <a:prstGeom prst="rect">
            <a:avLst/>
          </a:prstGeom>
          <a:noFill/>
          <a:ln w="12700">
            <a:solidFill>
              <a:srgbClr val="FF9933"/>
            </a:solidFill>
          </a:ln>
        </p:spPr>
        <p:txBody>
          <a:bodyPr wrap="square" rtlCol="0">
            <a:spAutoFit/>
          </a:bodyPr>
          <a:lstStyle/>
          <a:p>
            <a:pPr algn="l"/>
            <a:r>
              <a:rPr lang="fr-CH" sz="1400" b="1" dirty="0" smtClean="0"/>
              <a:t>à court terme</a:t>
            </a:r>
          </a:p>
          <a:p>
            <a:pPr algn="l"/>
            <a:r>
              <a:rPr lang="fr-CH" sz="1400" b="1" dirty="0" smtClean="0">
                <a:solidFill>
                  <a:schemeClr val="bg2">
                    <a:lumMod val="60000"/>
                    <a:lumOff val="40000"/>
                  </a:schemeClr>
                </a:solidFill>
              </a:rPr>
              <a:t>De 30 sec à 2 min.</a:t>
            </a:r>
          </a:p>
          <a:p>
            <a:pPr marL="285750" indent="-285750" algn="l">
              <a:buFont typeface="Arial" panose="020B0604020202020204" pitchFamily="34" charset="0"/>
              <a:buChar char="•"/>
            </a:pPr>
            <a:r>
              <a:rPr lang="fr-CH" dirty="0" smtClean="0">
                <a:solidFill>
                  <a:schemeClr val="bg2">
                    <a:lumMod val="60000"/>
                    <a:lumOff val="40000"/>
                  </a:schemeClr>
                </a:solidFill>
              </a:rPr>
              <a:t>Avec impulsion</a:t>
            </a:r>
          </a:p>
          <a:p>
            <a:pPr marL="285750" indent="-285750" algn="l">
              <a:buFont typeface="Arial" panose="020B0604020202020204" pitchFamily="34" charset="0"/>
              <a:buChar char="•"/>
            </a:pPr>
            <a:r>
              <a:rPr lang="fr-CH" dirty="0" smtClean="0">
                <a:solidFill>
                  <a:schemeClr val="bg2">
                    <a:lumMod val="60000"/>
                    <a:lumOff val="40000"/>
                  </a:schemeClr>
                </a:solidFill>
              </a:rPr>
              <a:t>par répétition</a:t>
            </a:r>
          </a:p>
          <a:p>
            <a:pPr marL="285750" indent="-285750" algn="l">
              <a:buFont typeface="Arial" panose="020B0604020202020204" pitchFamily="34" charset="0"/>
              <a:buChar char="•"/>
            </a:pPr>
            <a:r>
              <a:rPr lang="fr-CH" sz="1400" b="1" dirty="0" smtClean="0">
                <a:solidFill>
                  <a:schemeClr val="bg2">
                    <a:lumMod val="60000"/>
                    <a:lumOff val="40000"/>
                  </a:schemeClr>
                </a:solidFill>
              </a:rPr>
              <a:t> </a:t>
            </a:r>
          </a:p>
          <a:p>
            <a:pPr marL="285750" indent="-285750" algn="l">
              <a:buFont typeface="Arial" panose="020B0604020202020204" pitchFamily="34" charset="0"/>
              <a:buChar char="•"/>
            </a:pPr>
            <a:endParaRPr lang="fr-CH" sz="1400" b="1" dirty="0">
              <a:solidFill>
                <a:schemeClr val="bg2">
                  <a:lumMod val="60000"/>
                  <a:lumOff val="40000"/>
                </a:schemeClr>
              </a:solidFill>
            </a:endParaRPr>
          </a:p>
          <a:p>
            <a:pPr marL="285750" indent="-285750" algn="l">
              <a:buFont typeface="Arial" panose="020B0604020202020204" pitchFamily="34" charset="0"/>
              <a:buChar char="•"/>
            </a:pPr>
            <a:endParaRPr lang="fr-CH" b="1" dirty="0">
              <a:solidFill>
                <a:schemeClr val="bg2">
                  <a:lumMod val="60000"/>
                  <a:lumOff val="40000"/>
                </a:schemeClr>
              </a:solidFill>
            </a:endParaRPr>
          </a:p>
        </p:txBody>
      </p:sp>
      <p:sp>
        <p:nvSpPr>
          <p:cNvPr id="10" name="ZoneTexte 9"/>
          <p:cNvSpPr txBox="1"/>
          <p:nvPr/>
        </p:nvSpPr>
        <p:spPr>
          <a:xfrm>
            <a:off x="6959014" y="2798916"/>
            <a:ext cx="1770649" cy="1508105"/>
          </a:xfrm>
          <a:prstGeom prst="rect">
            <a:avLst/>
          </a:prstGeom>
          <a:noFill/>
          <a:ln w="12700">
            <a:solidFill>
              <a:srgbClr val="FF9933"/>
            </a:solidFill>
          </a:ln>
        </p:spPr>
        <p:txBody>
          <a:bodyPr wrap="square" rtlCol="0">
            <a:spAutoFit/>
          </a:bodyPr>
          <a:lstStyle/>
          <a:p>
            <a:pPr algn="l"/>
            <a:r>
              <a:rPr lang="fr-CH" sz="1400" b="1" dirty="0" smtClean="0"/>
              <a:t>Endurance-vitesse</a:t>
            </a:r>
          </a:p>
          <a:p>
            <a:pPr algn="l"/>
            <a:r>
              <a:rPr lang="fr-CH" sz="1400" b="1" dirty="0" smtClean="0">
                <a:solidFill>
                  <a:schemeClr val="bg2">
                    <a:lumMod val="60000"/>
                    <a:lumOff val="40000"/>
                  </a:schemeClr>
                </a:solidFill>
              </a:rPr>
              <a:t>De 30 sec à 2 min.</a:t>
            </a:r>
          </a:p>
          <a:p>
            <a:pPr marL="285750" indent="-285750" algn="l">
              <a:buFont typeface="Arial" panose="020B0604020202020204" pitchFamily="34" charset="0"/>
              <a:buChar char="•"/>
            </a:pPr>
            <a:r>
              <a:rPr lang="fr-CH" sz="1400" dirty="0" smtClean="0">
                <a:solidFill>
                  <a:schemeClr val="bg2">
                    <a:lumMod val="60000"/>
                    <a:lumOff val="40000"/>
                  </a:schemeClr>
                </a:solidFill>
              </a:rPr>
              <a:t> </a:t>
            </a:r>
            <a:r>
              <a:rPr lang="fr-CH" dirty="0" smtClean="0">
                <a:solidFill>
                  <a:schemeClr val="bg2">
                    <a:lumMod val="60000"/>
                    <a:lumOff val="40000"/>
                  </a:schemeClr>
                </a:solidFill>
              </a:rPr>
              <a:t>par répétition</a:t>
            </a:r>
          </a:p>
          <a:p>
            <a:pPr marL="285750" indent="-285750" algn="l">
              <a:buFont typeface="Arial" panose="020B0604020202020204" pitchFamily="34" charset="0"/>
              <a:buChar char="•"/>
            </a:pPr>
            <a:endParaRPr lang="fr-CH" sz="1400" b="1" dirty="0" smtClean="0">
              <a:solidFill>
                <a:schemeClr val="bg2">
                  <a:lumMod val="60000"/>
                  <a:lumOff val="40000"/>
                </a:schemeClr>
              </a:solidFill>
            </a:endParaRPr>
          </a:p>
          <a:p>
            <a:pPr marL="285750" indent="-285750" algn="l">
              <a:buFont typeface="Arial" panose="020B0604020202020204" pitchFamily="34" charset="0"/>
              <a:buChar char="•"/>
            </a:pPr>
            <a:endParaRPr lang="fr-CH" sz="800" b="1" dirty="0">
              <a:solidFill>
                <a:schemeClr val="bg2">
                  <a:lumMod val="60000"/>
                  <a:lumOff val="40000"/>
                </a:schemeClr>
              </a:solidFill>
            </a:endParaRPr>
          </a:p>
          <a:p>
            <a:pPr marL="285750" indent="-285750" algn="l">
              <a:buFont typeface="Arial" panose="020B0604020202020204" pitchFamily="34" charset="0"/>
              <a:buChar char="•"/>
            </a:pPr>
            <a:endParaRPr lang="fr-CH" sz="1400" b="1" dirty="0" smtClean="0">
              <a:solidFill>
                <a:schemeClr val="bg2">
                  <a:lumMod val="60000"/>
                  <a:lumOff val="40000"/>
                </a:schemeClr>
              </a:solidFill>
            </a:endParaRPr>
          </a:p>
          <a:p>
            <a:pPr marL="285750" indent="-285750" algn="l">
              <a:buFont typeface="Arial" panose="020B0604020202020204" pitchFamily="34" charset="0"/>
              <a:buChar char="•"/>
            </a:pPr>
            <a:r>
              <a:rPr lang="fr-CH" sz="1400" b="1" dirty="0" smtClean="0">
                <a:solidFill>
                  <a:schemeClr val="bg2">
                    <a:lumMod val="60000"/>
                    <a:lumOff val="40000"/>
                  </a:schemeClr>
                </a:solidFill>
              </a:rPr>
              <a:t> </a:t>
            </a:r>
            <a:endParaRPr lang="fr-CH" sz="1400" b="1" dirty="0">
              <a:solidFill>
                <a:schemeClr val="bg2">
                  <a:lumMod val="60000"/>
                  <a:lumOff val="40000"/>
                </a:schemeClr>
              </a:solidFill>
            </a:endParaRPr>
          </a:p>
        </p:txBody>
      </p:sp>
      <p:sp>
        <p:nvSpPr>
          <p:cNvPr id="11" name="ZoneTexte 10"/>
          <p:cNvSpPr txBox="1"/>
          <p:nvPr/>
        </p:nvSpPr>
        <p:spPr>
          <a:xfrm>
            <a:off x="3368982" y="4869193"/>
            <a:ext cx="5360681" cy="666116"/>
          </a:xfrm>
          <a:prstGeom prst="rect">
            <a:avLst/>
          </a:prstGeom>
          <a:solidFill>
            <a:srgbClr val="ED181E"/>
          </a:solidFill>
        </p:spPr>
        <p:txBody>
          <a:bodyPr wrap="square" rtlCol="0">
            <a:spAutoFit/>
          </a:bodyPr>
          <a:lstStyle/>
          <a:p>
            <a:r>
              <a:rPr lang="fr-CH" sz="1800" dirty="0" smtClean="0">
                <a:solidFill>
                  <a:schemeClr val="bg1"/>
                </a:solidFill>
              </a:rPr>
              <a:t>Endurance</a:t>
            </a:r>
          </a:p>
          <a:p>
            <a:r>
              <a:rPr lang="fr-CH" sz="1800" b="1" dirty="0" smtClean="0">
                <a:solidFill>
                  <a:schemeClr val="bg1"/>
                </a:solidFill>
              </a:rPr>
              <a:t>anaérobie</a:t>
            </a:r>
          </a:p>
        </p:txBody>
      </p:sp>
      <p:sp>
        <p:nvSpPr>
          <p:cNvPr id="12" name="ZoneTexte 11"/>
          <p:cNvSpPr txBox="1"/>
          <p:nvPr/>
        </p:nvSpPr>
        <p:spPr>
          <a:xfrm>
            <a:off x="1268412" y="4869193"/>
            <a:ext cx="2169463" cy="666116"/>
          </a:xfrm>
          <a:prstGeom prst="rect">
            <a:avLst/>
          </a:prstGeom>
          <a:solidFill>
            <a:srgbClr val="008000"/>
          </a:solidFill>
        </p:spPr>
        <p:txBody>
          <a:bodyPr wrap="square" rtlCol="0">
            <a:spAutoFit/>
          </a:bodyPr>
          <a:lstStyle/>
          <a:p>
            <a:r>
              <a:rPr lang="fr-CH" sz="1800" dirty="0" smtClean="0">
                <a:solidFill>
                  <a:schemeClr val="bg1"/>
                </a:solidFill>
              </a:rPr>
              <a:t>Endurance</a:t>
            </a:r>
          </a:p>
          <a:p>
            <a:r>
              <a:rPr lang="fr-CH" sz="1800" b="1" dirty="0" smtClean="0">
                <a:solidFill>
                  <a:schemeClr val="bg1"/>
                </a:solidFill>
              </a:rPr>
              <a:t>aérobie</a:t>
            </a:r>
          </a:p>
        </p:txBody>
      </p:sp>
      <p:cxnSp>
        <p:nvCxnSpPr>
          <p:cNvPr id="13" name="Connecteur droit avec flèche 12"/>
          <p:cNvCxnSpPr/>
          <p:nvPr/>
        </p:nvCxnSpPr>
        <p:spPr bwMode="auto">
          <a:xfrm flipH="1">
            <a:off x="2411712" y="1898796"/>
            <a:ext cx="3240432" cy="720096"/>
          </a:xfrm>
          <a:prstGeom prst="straightConnector1">
            <a:avLst/>
          </a:prstGeom>
          <a:solidFill>
            <a:srgbClr val="FFFFCC"/>
          </a:solidFill>
          <a:ln w="38100" cap="flat" cmpd="sng" algn="ctr">
            <a:solidFill>
              <a:srgbClr val="FF9933"/>
            </a:solidFill>
            <a:prstDash val="solid"/>
            <a:round/>
            <a:headEnd type="none" w="med" len="med"/>
            <a:tailEnd type="triangle"/>
          </a:ln>
          <a:effectLst/>
        </p:spPr>
      </p:cxnSp>
      <p:cxnSp>
        <p:nvCxnSpPr>
          <p:cNvPr id="14" name="Connecteur droit avec flèche 13"/>
          <p:cNvCxnSpPr/>
          <p:nvPr/>
        </p:nvCxnSpPr>
        <p:spPr bwMode="auto">
          <a:xfrm flipH="1">
            <a:off x="4752025" y="1983137"/>
            <a:ext cx="1467346" cy="632500"/>
          </a:xfrm>
          <a:prstGeom prst="straightConnector1">
            <a:avLst/>
          </a:prstGeom>
          <a:solidFill>
            <a:srgbClr val="FFFFCC"/>
          </a:solidFill>
          <a:ln w="38100" cap="flat" cmpd="sng" algn="ctr">
            <a:solidFill>
              <a:srgbClr val="FF9933"/>
            </a:solidFill>
            <a:prstDash val="solid"/>
            <a:round/>
            <a:headEnd type="none" w="med" len="med"/>
            <a:tailEnd type="triangle"/>
          </a:ln>
          <a:effectLst/>
        </p:spPr>
      </p:cxnSp>
      <p:cxnSp>
        <p:nvCxnSpPr>
          <p:cNvPr id="15" name="Connecteur droit avec flèche 14"/>
          <p:cNvCxnSpPr/>
          <p:nvPr/>
        </p:nvCxnSpPr>
        <p:spPr bwMode="auto">
          <a:xfrm flipH="1">
            <a:off x="6014305" y="1910273"/>
            <a:ext cx="1368082" cy="737378"/>
          </a:xfrm>
          <a:prstGeom prst="straightConnector1">
            <a:avLst/>
          </a:prstGeom>
          <a:solidFill>
            <a:srgbClr val="FFFFCC"/>
          </a:solidFill>
          <a:ln w="38100" cap="flat" cmpd="sng" algn="ctr">
            <a:solidFill>
              <a:srgbClr val="FF9933"/>
            </a:solidFill>
            <a:prstDash val="solid"/>
            <a:round/>
            <a:headEnd type="none" w="med" len="med"/>
            <a:tailEnd type="triangle"/>
          </a:ln>
          <a:effectLst/>
        </p:spPr>
      </p:cxnSp>
      <p:cxnSp>
        <p:nvCxnSpPr>
          <p:cNvPr id="16" name="Connecteur droit avec flèche 15"/>
          <p:cNvCxnSpPr/>
          <p:nvPr/>
        </p:nvCxnSpPr>
        <p:spPr bwMode="auto">
          <a:xfrm>
            <a:off x="7812431" y="1954013"/>
            <a:ext cx="360049" cy="778228"/>
          </a:xfrm>
          <a:prstGeom prst="straightConnector1">
            <a:avLst/>
          </a:prstGeom>
          <a:solidFill>
            <a:srgbClr val="FFFFCC"/>
          </a:solidFill>
          <a:ln w="38100" cap="flat" cmpd="sng" algn="ctr">
            <a:solidFill>
              <a:srgbClr val="FF9933"/>
            </a:solidFill>
            <a:prstDash val="solid"/>
            <a:round/>
            <a:headEnd type="none" w="med" len="med"/>
            <a:tailEnd type="triangle"/>
          </a:ln>
          <a:effectLst/>
        </p:spPr>
      </p:cxnSp>
      <p:sp>
        <p:nvSpPr>
          <p:cNvPr id="19" name="Rechteck 29"/>
          <p:cNvSpPr/>
          <p:nvPr/>
        </p:nvSpPr>
        <p:spPr bwMode="auto">
          <a:xfrm>
            <a:off x="3437875" y="4863475"/>
            <a:ext cx="1224137" cy="671834"/>
          </a:xfrm>
          <a:prstGeom prst="rect">
            <a:avLst/>
          </a:prstGeom>
          <a:pattFill prst="wdUpDiag">
            <a:fgClr>
              <a:srgbClr val="00B050"/>
            </a:fgClr>
            <a:bgClr>
              <a:srgbClr val="DA4314"/>
            </a:bgClr>
          </a:pattFill>
          <a:ln w="12700" cap="flat" cmpd="sng" algn="ctr">
            <a:no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9718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7627" y="1085229"/>
            <a:ext cx="7337193" cy="4684083"/>
          </a:xfrm>
        </p:spPr>
      </p:pic>
      <p:sp>
        <p:nvSpPr>
          <p:cNvPr id="2" name="Titel 1"/>
          <p:cNvSpPr>
            <a:spLocks noGrp="1"/>
          </p:cNvSpPr>
          <p:nvPr>
            <p:ph type="title"/>
          </p:nvPr>
        </p:nvSpPr>
        <p:spPr/>
        <p:txBody>
          <a:bodyPr/>
          <a:lstStyle/>
          <a:p>
            <a:r>
              <a:rPr lang="fr-CH" dirty="0" smtClean="0"/>
              <a:t>Endurance – production d’énergie</a:t>
            </a:r>
            <a:endParaRPr lang="fr-CH"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1616" y="1483031"/>
            <a:ext cx="17764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8993" y="1448736"/>
            <a:ext cx="10937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0099" y="1475072"/>
            <a:ext cx="18986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p:nvSpPr>
        <p:spPr bwMode="auto">
          <a:xfrm>
            <a:off x="7237068" y="5822774"/>
            <a:ext cx="1476375" cy="230188"/>
          </a:xfrm>
          <a:prstGeom prst="rect">
            <a:avLst/>
          </a:prstGeom>
          <a:noFill/>
          <a:ln w="9525">
            <a:noFill/>
            <a:miter lim="800000"/>
            <a:headEnd/>
            <a:tailEnd/>
          </a:ln>
          <a:effectLst/>
        </p:spPr>
        <p:txBody>
          <a:bodyPr>
            <a:spAutoFit/>
          </a:bodyPr>
          <a:lstStyle/>
          <a:p>
            <a:pPr algn="r" eaLnBrk="0" hangingPunct="0">
              <a:spcBef>
                <a:spcPct val="50000"/>
              </a:spcBef>
              <a:defRPr/>
            </a:pPr>
            <a:r>
              <a:rPr lang="de-CH" sz="900" i="1" dirty="0" err="1">
                <a:solidFill>
                  <a:schemeClr val="tx1">
                    <a:lumMod val="50000"/>
                    <a:lumOff val="50000"/>
                  </a:schemeClr>
                </a:solidFill>
                <a:latin typeface="+mj-lt"/>
                <a:cs typeface="+mn-cs"/>
              </a:rPr>
              <a:t>Hegner</a:t>
            </a:r>
            <a:r>
              <a:rPr lang="de-CH" sz="900" i="1" dirty="0">
                <a:solidFill>
                  <a:schemeClr val="tx1">
                    <a:lumMod val="50000"/>
                    <a:lumOff val="50000"/>
                  </a:schemeClr>
                </a:solidFill>
                <a:latin typeface="+mj-lt"/>
                <a:cs typeface="+mn-cs"/>
              </a:rPr>
              <a:t>, 2006</a:t>
            </a:r>
          </a:p>
        </p:txBody>
      </p:sp>
      <p:sp>
        <p:nvSpPr>
          <p:cNvPr id="10" name="Ellipse 9"/>
          <p:cNvSpPr/>
          <p:nvPr/>
        </p:nvSpPr>
        <p:spPr>
          <a:xfrm>
            <a:off x="2448232" y="4743940"/>
            <a:ext cx="863600" cy="3952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1" name="Ellipse 10"/>
          <p:cNvSpPr/>
          <p:nvPr/>
        </p:nvSpPr>
        <p:spPr>
          <a:xfrm>
            <a:off x="5022060" y="4743940"/>
            <a:ext cx="863600" cy="3952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Tree>
    <p:extLst>
      <p:ext uri="{BB962C8B-B14F-4D97-AF65-F5344CB8AC3E}">
        <p14:creationId xmlns:p14="http://schemas.microsoft.com/office/powerpoint/2010/main" val="402447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2038370828"/>
              </p:ext>
            </p:extLst>
          </p:nvPr>
        </p:nvGraphicFramePr>
        <p:xfrm>
          <a:off x="611472" y="1051117"/>
          <a:ext cx="8011068" cy="522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U80840771\AppData\Local\Microsoft\Windows\Temporary Internet Files\Content.IE5\MAAXOSMG\sigmund-freud1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1879" y="951580"/>
            <a:ext cx="1881195" cy="17102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Bildergebnis für immunsystem">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36076" y="4695403"/>
            <a:ext cx="1761860" cy="168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9" name="Picture 5" descr="C:\Users\U80840771\AppData\Local\Microsoft\Windows\Temporary Internet Files\Content.IE5\MAAXOSMG\Muskelnhalsundruecken[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8730" y="3941026"/>
            <a:ext cx="1721670" cy="171022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Bildergebnis für herz-kreislaufsystem">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52575" y="1671676"/>
            <a:ext cx="1666875" cy="17102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C:\Users\U80840771\AppData\Local\Microsoft\Windows\Temporary Internet Files\Content.IE5\NGDAN7U0\2825dc2dcc5762ae52586150eaee8fa7[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12192" y="3941026"/>
            <a:ext cx="1710228" cy="171022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5" name="Picture 11" descr="C:\Users\U80840771\AppData\Local\Microsoft\Windows\Temporary Internet Files\Content.IE5\UX2PAVXP\hoher-blutdruck-gesunde-ernährung-diät[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48375" y="1671676"/>
            <a:ext cx="1674045" cy="17102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3" name="Picture 19" descr="C:\Users\U80840771\AppData\Local\Microsoft\Windows\Temporary Internet Files\Content.IE5\03JEKBK7\Ausdauer-Training-sportarten-fahrradfahren-lang[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61891" y="2808502"/>
            <a:ext cx="1695933" cy="174355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Titel 2"/>
          <p:cNvSpPr txBox="1">
            <a:spLocks/>
          </p:cNvSpPr>
          <p:nvPr/>
        </p:nvSpPr>
        <p:spPr>
          <a:xfrm>
            <a:off x="1295400" y="341313"/>
            <a:ext cx="7848600" cy="1143000"/>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itchFamily="34" charset="0"/>
              </a:defRPr>
            </a:lvl2pPr>
            <a:lvl3pPr algn="l" rtl="0" eaLnBrk="0" fontAlgn="base" hangingPunct="0">
              <a:spcBef>
                <a:spcPct val="0"/>
              </a:spcBef>
              <a:spcAft>
                <a:spcPct val="0"/>
              </a:spcAft>
              <a:defRPr sz="3200" b="1">
                <a:solidFill>
                  <a:schemeClr val="tx1"/>
                </a:solidFill>
                <a:latin typeface="Arial" pitchFamily="34" charset="0"/>
              </a:defRPr>
            </a:lvl3pPr>
            <a:lvl4pPr algn="l" rtl="0" eaLnBrk="0" fontAlgn="base" hangingPunct="0">
              <a:spcBef>
                <a:spcPct val="0"/>
              </a:spcBef>
              <a:spcAft>
                <a:spcPct val="0"/>
              </a:spcAft>
              <a:defRPr sz="3200" b="1">
                <a:solidFill>
                  <a:schemeClr val="tx1"/>
                </a:solidFill>
                <a:latin typeface="Arial" pitchFamily="34" charset="0"/>
              </a:defRPr>
            </a:lvl4pPr>
            <a:lvl5pPr algn="l" rtl="0" eaLnBrk="0" fontAlgn="base" hangingPunct="0">
              <a:spcBef>
                <a:spcPct val="0"/>
              </a:spcBef>
              <a:spcAft>
                <a:spcPct val="0"/>
              </a:spcAft>
              <a:defRPr sz="3200" b="1">
                <a:solidFill>
                  <a:schemeClr val="tx1"/>
                </a:solidFill>
                <a:latin typeface="Arial" pitchFamily="34" charset="0"/>
              </a:defRPr>
            </a:lvl5pPr>
            <a:lvl6pPr marL="457200" algn="l" rtl="0" fontAlgn="base">
              <a:spcBef>
                <a:spcPct val="0"/>
              </a:spcBef>
              <a:spcAft>
                <a:spcPct val="0"/>
              </a:spcAft>
              <a:defRPr sz="3200" b="1">
                <a:solidFill>
                  <a:schemeClr val="tx1"/>
                </a:solidFill>
                <a:latin typeface="Arial" pitchFamily="34" charset="0"/>
              </a:defRPr>
            </a:lvl6pPr>
            <a:lvl7pPr marL="914400" algn="l" rtl="0" fontAlgn="base">
              <a:spcBef>
                <a:spcPct val="0"/>
              </a:spcBef>
              <a:spcAft>
                <a:spcPct val="0"/>
              </a:spcAft>
              <a:defRPr sz="3200" b="1">
                <a:solidFill>
                  <a:schemeClr val="tx1"/>
                </a:solidFill>
                <a:latin typeface="Arial" pitchFamily="34" charset="0"/>
              </a:defRPr>
            </a:lvl7pPr>
            <a:lvl8pPr marL="1371600" algn="l" rtl="0" fontAlgn="base">
              <a:spcBef>
                <a:spcPct val="0"/>
              </a:spcBef>
              <a:spcAft>
                <a:spcPct val="0"/>
              </a:spcAft>
              <a:defRPr sz="3200" b="1">
                <a:solidFill>
                  <a:schemeClr val="tx1"/>
                </a:solidFill>
                <a:latin typeface="Arial" pitchFamily="34" charset="0"/>
              </a:defRPr>
            </a:lvl8pPr>
            <a:lvl9pPr marL="1828800" algn="l" rtl="0" fontAlgn="base">
              <a:spcBef>
                <a:spcPct val="0"/>
              </a:spcBef>
              <a:spcAft>
                <a:spcPct val="0"/>
              </a:spcAft>
              <a:defRPr sz="3200" b="1">
                <a:solidFill>
                  <a:schemeClr val="tx1"/>
                </a:solidFill>
                <a:latin typeface="Arial" pitchFamily="34" charset="0"/>
              </a:defRPr>
            </a:lvl9pPr>
          </a:lstStyle>
          <a:p>
            <a:pPr>
              <a:defRPr/>
            </a:pPr>
            <a:r>
              <a:rPr lang="de-CH" sz="3600" dirty="0" err="1"/>
              <a:t>Endurance</a:t>
            </a:r>
            <a:r>
              <a:rPr lang="de-CH" sz="3600" dirty="0"/>
              <a:t>  – </a:t>
            </a:r>
            <a:r>
              <a:rPr lang="de-CH" sz="3600" dirty="0" err="1"/>
              <a:t>dans</a:t>
            </a:r>
            <a:r>
              <a:rPr lang="de-CH" sz="3600" dirty="0"/>
              <a:t> </a:t>
            </a:r>
            <a:r>
              <a:rPr lang="de-CH" sz="3600" dirty="0" err="1"/>
              <a:t>quel</a:t>
            </a:r>
            <a:r>
              <a:rPr lang="de-CH" sz="3600" dirty="0"/>
              <a:t> but?</a:t>
            </a:r>
            <a:endParaRPr lang="de-CH" sz="3400" kern="0" dirty="0">
              <a:solidFill>
                <a:srgbClr val="FFC000"/>
              </a:solidFill>
              <a:latin typeface="Arial" panose="020B0604020202020204" pitchFamily="34" charset="0"/>
              <a:cs typeface="Arial" panose="020B0604020202020204" pitchFamily="34" charset="0"/>
            </a:endParaRPr>
          </a:p>
        </p:txBody>
      </p:sp>
      <p:sp>
        <p:nvSpPr>
          <p:cNvPr id="11" name="Textfeld 10"/>
          <p:cNvSpPr txBox="1"/>
          <p:nvPr/>
        </p:nvSpPr>
        <p:spPr>
          <a:xfrm>
            <a:off x="7452384" y="5949336"/>
            <a:ext cx="1350180" cy="246221"/>
          </a:xfrm>
          <a:prstGeom prst="rect">
            <a:avLst/>
          </a:prstGeom>
          <a:noFill/>
        </p:spPr>
        <p:txBody>
          <a:bodyPr wrap="square" rtlCol="0">
            <a:spAutoFit/>
          </a:bodyPr>
          <a:lstStyle/>
          <a:p>
            <a:r>
              <a:rPr lang="de-CH" sz="1000" dirty="0" smtClean="0"/>
              <a:t>Friedrich, 2010</a:t>
            </a:r>
            <a:endParaRPr lang="de-CH" sz="1000" dirty="0"/>
          </a:p>
        </p:txBody>
      </p:sp>
    </p:spTree>
    <p:extLst>
      <p:ext uri="{BB962C8B-B14F-4D97-AF65-F5344CB8AC3E}">
        <p14:creationId xmlns:p14="http://schemas.microsoft.com/office/powerpoint/2010/main" val="3768578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043"/>
                                        </p:tgtEl>
                                      </p:cBhvr>
                                    </p:animEffect>
                                    <p:set>
                                      <p:cBhvr>
                                        <p:cTn id="7" dur="1" fill="hold">
                                          <p:stCondLst>
                                            <p:cond delay="499"/>
                                          </p:stCondLst>
                                        </p:cTn>
                                        <p:tgtEl>
                                          <p:spTgt spid="104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1035"/>
                                        </p:tgtEl>
                                      </p:cBhvr>
                                    </p:animEffect>
                                    <p:set>
                                      <p:cBhvr>
                                        <p:cTn id="17" dur="1" fill="hold">
                                          <p:stCondLst>
                                            <p:cond delay="499"/>
                                          </p:stCondLst>
                                        </p:cTn>
                                        <p:tgtEl>
                                          <p:spTgt spid="103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1034"/>
                                        </p:tgtEl>
                                      </p:cBhvr>
                                    </p:animEffect>
                                    <p:set>
                                      <p:cBhvr>
                                        <p:cTn id="22" dur="1" fill="hold">
                                          <p:stCondLst>
                                            <p:cond delay="499"/>
                                          </p:stCondLst>
                                        </p:cTn>
                                        <p:tgtEl>
                                          <p:spTgt spid="103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1028"/>
                                        </p:tgtEl>
                                      </p:cBhvr>
                                    </p:animEffect>
                                    <p:set>
                                      <p:cBhvr>
                                        <p:cTn id="27" dur="1" fill="hold">
                                          <p:stCondLst>
                                            <p:cond delay="499"/>
                                          </p:stCondLst>
                                        </p:cTn>
                                        <p:tgtEl>
                                          <p:spTgt spid="1028"/>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nodeType="clickEffect">
                                  <p:stCondLst>
                                    <p:cond delay="0"/>
                                  </p:stCondLst>
                                  <p:childTnLst>
                                    <p:animEffect transition="out" filter="fade">
                                      <p:cBhvr>
                                        <p:cTn id="31" dur="500"/>
                                        <p:tgtEl>
                                          <p:spTgt spid="1029"/>
                                        </p:tgtEl>
                                      </p:cBhvr>
                                    </p:animEffect>
                                    <p:set>
                                      <p:cBhvr>
                                        <p:cTn id="32" dur="1" fill="hold">
                                          <p:stCondLst>
                                            <p:cond delay="499"/>
                                          </p:stCondLst>
                                        </p:cTn>
                                        <p:tgtEl>
                                          <p:spTgt spid="102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500"/>
                                        <p:tgtEl>
                                          <p:spTgt spid="1032"/>
                                        </p:tgtEl>
                                      </p:cBhvr>
                                    </p:animEffect>
                                    <p:set>
                                      <p:cBhvr>
                                        <p:cTn id="37" dur="1" fill="hold">
                                          <p:stCondLst>
                                            <p:cond delay="499"/>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Endurance – comment?</a:t>
            </a:r>
            <a:endParaRPr lang="fr-CH" dirty="0"/>
          </a:p>
        </p:txBody>
      </p:sp>
      <p:pic>
        <p:nvPicPr>
          <p:cNvPr id="4" name="Image 3"/>
          <p:cNvPicPr>
            <a:picLocks noChangeAspect="1"/>
          </p:cNvPicPr>
          <p:nvPr/>
        </p:nvPicPr>
        <p:blipFill rotWithShape="1">
          <a:blip r:embed="rId3"/>
          <a:srcRect t="935" r="24"/>
          <a:stretch/>
        </p:blipFill>
        <p:spPr>
          <a:xfrm>
            <a:off x="1778790" y="1358724"/>
            <a:ext cx="6033642" cy="2250300"/>
          </a:xfrm>
          <a:prstGeom prst="rect">
            <a:avLst/>
          </a:prstGeom>
        </p:spPr>
      </p:pic>
      <p:pic>
        <p:nvPicPr>
          <p:cNvPr id="3" name="Image 2"/>
          <p:cNvPicPr>
            <a:picLocks noChangeAspect="1"/>
          </p:cNvPicPr>
          <p:nvPr/>
        </p:nvPicPr>
        <p:blipFill>
          <a:blip r:embed="rId4"/>
          <a:stretch>
            <a:fillRect/>
          </a:stretch>
        </p:blipFill>
        <p:spPr>
          <a:xfrm>
            <a:off x="2321700" y="3912973"/>
            <a:ext cx="3669360" cy="2291436"/>
          </a:xfrm>
          <a:prstGeom prst="rect">
            <a:avLst/>
          </a:prstGeom>
        </p:spPr>
      </p:pic>
    </p:spTree>
    <p:extLst>
      <p:ext uri="{BB962C8B-B14F-4D97-AF65-F5344CB8AC3E}">
        <p14:creationId xmlns:p14="http://schemas.microsoft.com/office/powerpoint/2010/main" val="2212057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Endurance – </a:t>
            </a:r>
            <a:br>
              <a:rPr lang="fr-CH" dirty="0" smtClean="0"/>
            </a:br>
            <a:r>
              <a:rPr lang="fr-CH" dirty="0" smtClean="0">
                <a:solidFill>
                  <a:srgbClr val="7030A0"/>
                </a:solidFill>
              </a:rPr>
              <a:t>Dosage et contrôle de la charge</a:t>
            </a:r>
            <a:endParaRPr lang="fr-CH" dirty="0">
              <a:solidFill>
                <a:srgbClr val="7030A0"/>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458834456"/>
              </p:ext>
            </p:extLst>
          </p:nvPr>
        </p:nvGraphicFramePr>
        <p:xfrm>
          <a:off x="1241556" y="1448736"/>
          <a:ext cx="7561008" cy="4581381"/>
        </p:xfrm>
        <a:graphic>
          <a:graphicData uri="http://schemas.openxmlformats.org/drawingml/2006/table">
            <a:tbl>
              <a:tblPr firstRow="1" firstCol="1" bandRow="1"/>
              <a:tblGrid>
                <a:gridCol w="501519">
                  <a:extLst>
                    <a:ext uri="{9D8B030D-6E8A-4147-A177-3AD203B41FA5}">
                      <a16:colId xmlns:a16="http://schemas.microsoft.com/office/drawing/2014/main" val="20000"/>
                    </a:ext>
                  </a:extLst>
                </a:gridCol>
                <a:gridCol w="848661">
                  <a:extLst>
                    <a:ext uri="{9D8B030D-6E8A-4147-A177-3AD203B41FA5}">
                      <a16:colId xmlns:a16="http://schemas.microsoft.com/office/drawing/2014/main" val="20001"/>
                    </a:ext>
                  </a:extLst>
                </a:gridCol>
                <a:gridCol w="990132">
                  <a:extLst>
                    <a:ext uri="{9D8B030D-6E8A-4147-A177-3AD203B41FA5}">
                      <a16:colId xmlns:a16="http://schemas.microsoft.com/office/drawing/2014/main" val="20002"/>
                    </a:ext>
                  </a:extLst>
                </a:gridCol>
                <a:gridCol w="1260168">
                  <a:extLst>
                    <a:ext uri="{9D8B030D-6E8A-4147-A177-3AD203B41FA5}">
                      <a16:colId xmlns:a16="http://schemas.microsoft.com/office/drawing/2014/main" val="20003"/>
                    </a:ext>
                  </a:extLst>
                </a:gridCol>
                <a:gridCol w="2301714">
                  <a:extLst>
                    <a:ext uri="{9D8B030D-6E8A-4147-A177-3AD203B41FA5}">
                      <a16:colId xmlns:a16="http://schemas.microsoft.com/office/drawing/2014/main" val="20004"/>
                    </a:ext>
                  </a:extLst>
                </a:gridCol>
                <a:gridCol w="1658814">
                  <a:extLst>
                    <a:ext uri="{9D8B030D-6E8A-4147-A177-3AD203B41FA5}">
                      <a16:colId xmlns:a16="http://schemas.microsoft.com/office/drawing/2014/main" val="20005"/>
                    </a:ext>
                  </a:extLst>
                </a:gridCol>
              </a:tblGrid>
              <a:tr h="467799">
                <a:tc>
                  <a:txBody>
                    <a:bodyPr/>
                    <a:lstStyle/>
                    <a:p>
                      <a:pPr>
                        <a:lnSpc>
                          <a:spcPct val="115000"/>
                        </a:lnSpc>
                        <a:spcAft>
                          <a:spcPts val="0"/>
                        </a:spcAft>
                      </a:pPr>
                      <a:r>
                        <a:rPr lang="de-CH" sz="1200" b="1" dirty="0" err="1" smtClean="0">
                          <a:solidFill>
                            <a:srgbClr val="7030A0"/>
                          </a:solidFill>
                          <a:effectLst/>
                          <a:latin typeface="+mj-lt"/>
                          <a:ea typeface="Calibri"/>
                          <a:cs typeface="Times New Roman"/>
                        </a:rPr>
                        <a:t>valeur</a:t>
                      </a:r>
                      <a:endParaRPr lang="de-CH" sz="1200" b="1" dirty="0">
                        <a:solidFill>
                          <a:srgbClr val="7030A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200" b="1" dirty="0" smtClean="0">
                          <a:effectLst/>
                          <a:latin typeface="+mj-lt"/>
                          <a:ea typeface="Calibri"/>
                          <a:cs typeface="Arial"/>
                        </a:rPr>
                        <a:t>% </a:t>
                      </a:r>
                      <a:r>
                        <a:rPr lang="de-CH" sz="1200" b="1" dirty="0" err="1" smtClean="0">
                          <a:effectLst/>
                          <a:latin typeface="+mj-lt"/>
                          <a:ea typeface="Calibri"/>
                          <a:cs typeface="Arial"/>
                        </a:rPr>
                        <a:t>FCmax</a:t>
                      </a:r>
                      <a:endParaRPr lang="de-CH" sz="12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CH" sz="1200" b="1" i="0" u="none" strike="noStrike" kern="1200" baseline="0" dirty="0" smtClean="0">
                          <a:solidFill>
                            <a:schemeClr val="tx1"/>
                          </a:solidFill>
                          <a:latin typeface="Arial Narrow" panose="020B0606020202030204" pitchFamily="34" charset="0"/>
                          <a:ea typeface="+mn-ea"/>
                          <a:cs typeface="+mn-cs"/>
                        </a:rPr>
                        <a:t>Description de l’intensité</a:t>
                      </a:r>
                      <a:endParaRPr lang="de-CH" sz="1200" b="1" dirty="0">
                        <a:effectLst/>
                        <a:latin typeface="Arial Narrow" panose="020B0606020202030204"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CH" sz="1200" b="1" i="0" u="none" strike="noStrike" kern="1200" baseline="0" dirty="0" smtClean="0">
                          <a:solidFill>
                            <a:schemeClr val="tx1"/>
                          </a:solidFill>
                          <a:latin typeface="Arial Narrow" panose="020B0606020202030204" pitchFamily="34" charset="0"/>
                          <a:ea typeface="+mn-ea"/>
                          <a:cs typeface="+mn-cs"/>
                        </a:rPr>
                        <a:t>Règle de la conversation</a:t>
                      </a:r>
                      <a:endParaRPr lang="de-CH" sz="1200" b="1" dirty="0">
                        <a:effectLst/>
                        <a:latin typeface="Arial Narrow" panose="020B0606020202030204"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CH" sz="1200" b="1" i="0" u="none" strike="noStrike" kern="1200" baseline="0" dirty="0" smtClean="0">
                          <a:solidFill>
                            <a:schemeClr val="tx1"/>
                          </a:solidFill>
                          <a:latin typeface="Arial Narrow" panose="020B0606020202030204" pitchFamily="34" charset="0"/>
                          <a:ea typeface="+mn-ea"/>
                          <a:cs typeface="+mn-cs"/>
                        </a:rPr>
                        <a:t>Filière énergétique primaire</a:t>
                      </a:r>
                      <a:endParaRPr lang="de-CH" sz="1200" dirty="0">
                        <a:effectLst/>
                        <a:latin typeface="Arial Narrow" panose="020B0606020202030204"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fr-CH" sz="1200" b="1" i="0" u="none" strike="noStrike" kern="1200" baseline="0" dirty="0" smtClean="0">
                          <a:solidFill>
                            <a:schemeClr val="tx1"/>
                          </a:solidFill>
                          <a:latin typeface="Arial Narrow" panose="020B0606020202030204" pitchFamily="34" charset="0"/>
                          <a:ea typeface="+mn-ea"/>
                          <a:cs typeface="+mn-cs"/>
                        </a:rPr>
                        <a:t>Méthode d’entraînement</a:t>
                      </a:r>
                      <a:endParaRPr lang="de-CH" sz="1200" b="1" kern="1200" dirty="0">
                        <a:solidFill>
                          <a:schemeClr val="tx1"/>
                        </a:solidFill>
                        <a:effectLst/>
                        <a:latin typeface="Arial Narrow" panose="020B0606020202030204"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algn="ctr">
                        <a:lnSpc>
                          <a:spcPct val="115000"/>
                        </a:lnSpc>
                        <a:spcAft>
                          <a:spcPts val="0"/>
                        </a:spcAft>
                      </a:pPr>
                      <a:r>
                        <a:rPr lang="de-CH" sz="1100" b="1" dirty="0" smtClean="0">
                          <a:effectLst/>
                          <a:latin typeface="+mj-lt"/>
                          <a:ea typeface="Calibri"/>
                          <a:cs typeface="Times New Roman"/>
                        </a:rPr>
                        <a:t>1</a:t>
                      </a:r>
                      <a:endParaRPr lang="de-CH" sz="11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de-CH" sz="1100" dirty="0" smtClean="0">
                          <a:effectLst/>
                          <a:latin typeface="+mj-lt"/>
                          <a:ea typeface="Calibri"/>
                          <a:cs typeface="Arial"/>
                        </a:rPr>
                        <a:t>60-70%</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fr-CH" sz="1100" noProof="0" dirty="0" smtClean="0">
                          <a:effectLst/>
                          <a:latin typeface="+mj-lt"/>
                          <a:ea typeface="Calibri"/>
                          <a:cs typeface="Times New Roman"/>
                        </a:rPr>
                        <a:t>Très basse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H" sz="1100" noProof="0" dirty="0" smtClean="0">
                          <a:effectLst/>
                          <a:latin typeface="+mj-lt"/>
                          <a:ea typeface="Calibri"/>
                          <a:cs typeface="Times New Roman"/>
                        </a:rPr>
                        <a:t>Être en mesure de chanter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fr-CH" sz="1100" noProof="0" dirty="0" smtClean="0">
                          <a:effectLst/>
                          <a:latin typeface="+mj-lt"/>
                          <a:ea typeface="Calibri"/>
                          <a:cs typeface="Arial"/>
                        </a:rPr>
                        <a:t>Régénération;</a:t>
                      </a:r>
                      <a:r>
                        <a:rPr lang="fr-CH" sz="1100" baseline="0" noProof="0" dirty="0" smtClean="0">
                          <a:effectLst/>
                          <a:latin typeface="+mj-lt"/>
                          <a:ea typeface="Calibri"/>
                          <a:cs typeface="Arial"/>
                        </a:rPr>
                        <a:t> développement de la capacité de récupération</a:t>
                      </a:r>
                      <a:endParaRPr lang="fr-CH" sz="1100" noProof="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fr-CH" sz="1100" noProof="0" dirty="0" smtClean="0">
                          <a:effectLst/>
                          <a:latin typeface="+mj-lt"/>
                          <a:ea typeface="Calibri"/>
                          <a:cs typeface="Times New Roman"/>
                        </a:rPr>
                        <a:t>Méthode continue</a:t>
                      </a:r>
                      <a:endParaRPr lang="fr-CH" sz="1100" noProof="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1"/>
                  </a:ext>
                </a:extLst>
              </a:tr>
              <a:tr h="807489">
                <a:tc>
                  <a:txBody>
                    <a:bodyPr/>
                    <a:lstStyle/>
                    <a:p>
                      <a:pPr algn="ctr">
                        <a:lnSpc>
                          <a:spcPct val="115000"/>
                        </a:lnSpc>
                        <a:spcAft>
                          <a:spcPts val="0"/>
                        </a:spcAft>
                      </a:pPr>
                      <a:r>
                        <a:rPr lang="de-CH" sz="1100" b="1" dirty="0" smtClean="0">
                          <a:effectLst/>
                          <a:latin typeface="+mj-lt"/>
                          <a:ea typeface="Calibri"/>
                          <a:cs typeface="Times New Roman"/>
                        </a:rPr>
                        <a:t>2</a:t>
                      </a:r>
                      <a:endParaRPr lang="de-CH" sz="11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de-CH" sz="1100" dirty="0" smtClean="0">
                          <a:effectLst/>
                          <a:latin typeface="+mj-lt"/>
                          <a:ea typeface="Calibri"/>
                          <a:cs typeface="Arial"/>
                        </a:rPr>
                        <a:t>70-80%</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fr-CH" sz="1100" noProof="0" dirty="0" smtClean="0">
                          <a:effectLst/>
                          <a:latin typeface="+mj-lt"/>
                          <a:ea typeface="Calibri"/>
                          <a:cs typeface="Times New Roman"/>
                        </a:rPr>
                        <a:t>basse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fr-CH" sz="1100" noProof="0" dirty="0" smtClean="0">
                          <a:effectLst/>
                          <a:latin typeface="+mj-lt"/>
                          <a:ea typeface="Calibri"/>
                          <a:cs typeface="Times New Roman"/>
                        </a:rPr>
                        <a:t>Converser aisément</a:t>
                      </a:r>
                      <a:endParaRPr lang="fr-CH" sz="1100" noProof="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fr-CH" sz="1100" noProof="0" dirty="0" smtClean="0">
                          <a:effectLst/>
                          <a:latin typeface="+mj-lt"/>
                          <a:ea typeface="Calibri"/>
                          <a:cs typeface="Arial"/>
                        </a:rPr>
                        <a:t>Développement de la capacité aérobie (combien de temps?)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nSpc>
                          <a:spcPct val="115000"/>
                        </a:lnSpc>
                        <a:spcAft>
                          <a:spcPts val="0"/>
                        </a:spcAft>
                      </a:pPr>
                      <a:r>
                        <a:rPr lang="fr-CH" sz="1100" noProof="0" dirty="0" smtClean="0">
                          <a:effectLst/>
                          <a:latin typeface="+mj-lt"/>
                          <a:ea typeface="Calibri"/>
                          <a:cs typeface="Times New Roman"/>
                        </a:rPr>
                        <a:t>Méthode continue, </a:t>
                      </a:r>
                    </a:p>
                    <a:p>
                      <a:pPr>
                        <a:lnSpc>
                          <a:spcPct val="115000"/>
                        </a:lnSpc>
                        <a:spcAft>
                          <a:spcPts val="0"/>
                        </a:spcAft>
                      </a:pPr>
                      <a:endParaRPr lang="fr-CH" sz="1100" noProof="0" dirty="0" smtClean="0">
                        <a:effectLst/>
                        <a:latin typeface="+mj-lt"/>
                        <a:ea typeface="Calibri"/>
                        <a:cs typeface="Times New Roman"/>
                      </a:endParaRPr>
                    </a:p>
                    <a:p>
                      <a:pPr>
                        <a:lnSpc>
                          <a:spcPct val="115000"/>
                        </a:lnSpc>
                        <a:spcAft>
                          <a:spcPts val="0"/>
                        </a:spcAft>
                      </a:pPr>
                      <a:r>
                        <a:rPr lang="fr-CH" sz="1100" noProof="0" dirty="0" smtClean="0">
                          <a:effectLst/>
                          <a:latin typeface="+mj-lt"/>
                          <a:ea typeface="Calibri"/>
                          <a:cs typeface="Times New Roman"/>
                        </a:rPr>
                        <a:t>Méthode continue à durée variable </a:t>
                      </a:r>
                    </a:p>
                    <a:p>
                      <a:pPr>
                        <a:lnSpc>
                          <a:spcPct val="115000"/>
                        </a:lnSpc>
                        <a:spcAft>
                          <a:spcPts val="0"/>
                        </a:spcAft>
                      </a:pPr>
                      <a:endParaRPr lang="fr-CH" sz="1100" noProof="0" dirty="0" smtClean="0">
                        <a:effectLst/>
                        <a:latin typeface="+mj-lt"/>
                        <a:ea typeface="Calibri"/>
                        <a:cs typeface="Times New Roman"/>
                      </a:endParaRPr>
                    </a:p>
                    <a:p>
                      <a:pPr>
                        <a:lnSpc>
                          <a:spcPct val="115000"/>
                        </a:lnSpc>
                        <a:spcAft>
                          <a:spcPts val="0"/>
                        </a:spcAft>
                      </a:pPr>
                      <a:r>
                        <a:rPr lang="fr-CH" sz="1100" noProof="0" dirty="0" smtClean="0">
                          <a:effectLst/>
                          <a:latin typeface="+mj-lt"/>
                          <a:ea typeface="Calibri"/>
                          <a:cs typeface="Times New Roman"/>
                        </a:rPr>
                        <a:t>Méthode par intervalles intensive</a:t>
                      </a:r>
                      <a:endParaRPr lang="fr-CH" sz="1100" noProof="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F77B"/>
                    </a:solidFill>
                  </a:tcPr>
                </a:tc>
                <a:extLst>
                  <a:ext uri="{0D108BD9-81ED-4DB2-BD59-A6C34878D82A}">
                    <a16:rowId xmlns:a16="http://schemas.microsoft.com/office/drawing/2014/main" val="10002"/>
                  </a:ext>
                </a:extLst>
              </a:tr>
              <a:tr h="720000">
                <a:tc>
                  <a:txBody>
                    <a:bodyPr/>
                    <a:lstStyle/>
                    <a:p>
                      <a:pPr algn="ctr">
                        <a:lnSpc>
                          <a:spcPct val="115000"/>
                        </a:lnSpc>
                        <a:spcAft>
                          <a:spcPts val="0"/>
                        </a:spcAft>
                      </a:pPr>
                      <a:r>
                        <a:rPr lang="de-CH" sz="1100" b="1" dirty="0" smtClean="0">
                          <a:effectLst/>
                          <a:latin typeface="+mj-lt"/>
                          <a:ea typeface="Calibri"/>
                          <a:cs typeface="Times New Roman"/>
                        </a:rPr>
                        <a:t>3</a:t>
                      </a:r>
                      <a:endParaRPr lang="de-CH" sz="11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de-CH" sz="1100" dirty="0" smtClean="0">
                          <a:effectLst/>
                          <a:latin typeface="+mj-lt"/>
                          <a:ea typeface="Calibri"/>
                          <a:cs typeface="Arial"/>
                        </a:rPr>
                        <a:t>80-90%</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fr-CH" sz="1100" noProof="0" dirty="0" smtClean="0">
                          <a:effectLst/>
                          <a:latin typeface="+mj-lt"/>
                          <a:ea typeface="Calibri"/>
                          <a:cs typeface="Times New Roman"/>
                        </a:rPr>
                        <a:t>moyenne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fr-CH" sz="1100" noProof="0" dirty="0" smtClean="0">
                          <a:effectLst/>
                          <a:latin typeface="+mj-lt"/>
                          <a:ea typeface="Calibri"/>
                          <a:cs typeface="Times New Roman"/>
                        </a:rPr>
                        <a:t>Échanger des phrases complètes</a:t>
                      </a:r>
                      <a:endParaRPr lang="fr-CH" sz="1100" noProof="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fr-CH" sz="1100" kern="1200" noProof="0" dirty="0" smtClean="0">
                          <a:solidFill>
                            <a:schemeClr val="tx1"/>
                          </a:solidFill>
                          <a:effectLst/>
                          <a:latin typeface="+mn-lt"/>
                          <a:ea typeface="Calibri"/>
                          <a:cs typeface="Arial"/>
                        </a:rPr>
                        <a:t>Développement de la capacité aérobie </a:t>
                      </a:r>
                      <a:r>
                        <a:rPr lang="fr-CH" sz="1100" i="1" kern="1200" noProof="0" dirty="0" smtClean="0">
                          <a:solidFill>
                            <a:schemeClr val="tx1"/>
                          </a:solidFill>
                          <a:effectLst/>
                          <a:latin typeface="+mn-lt"/>
                          <a:ea typeface="Calibri"/>
                          <a:cs typeface="Arial"/>
                        </a:rPr>
                        <a:t> </a:t>
                      </a:r>
                      <a:r>
                        <a:rPr lang="fr-CH" sz="1100" kern="1200" noProof="0" dirty="0" smtClean="0">
                          <a:solidFill>
                            <a:schemeClr val="tx1"/>
                          </a:solidFill>
                          <a:effectLst/>
                          <a:latin typeface="+mn-lt"/>
                          <a:ea typeface="Calibri"/>
                          <a:cs typeface="Arial"/>
                        </a:rPr>
                        <a:t>(avec</a:t>
                      </a:r>
                      <a:r>
                        <a:rPr lang="fr-CH" sz="1100" kern="1200" baseline="0" noProof="0" dirty="0" smtClean="0">
                          <a:solidFill>
                            <a:schemeClr val="tx1"/>
                          </a:solidFill>
                          <a:effectLst/>
                          <a:latin typeface="+mn-lt"/>
                          <a:ea typeface="Calibri"/>
                          <a:cs typeface="Arial"/>
                        </a:rPr>
                        <a:t> quelle rapidité?</a:t>
                      </a:r>
                      <a:r>
                        <a:rPr lang="fr-CH" sz="1100" kern="1200" noProof="0" dirty="0" smtClean="0">
                          <a:solidFill>
                            <a:schemeClr val="tx1"/>
                          </a:solidFill>
                          <a:effectLst/>
                          <a:latin typeface="+mn-lt"/>
                          <a:ea typeface="Calibri"/>
                          <a:cs typeface="Arial"/>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nSpc>
                          <a:spcPct val="115000"/>
                        </a:lnSpc>
                        <a:spcAft>
                          <a:spcPts val="0"/>
                        </a:spcAft>
                      </a:pP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262952">
                <a:tc>
                  <a:txBody>
                    <a:bodyPr/>
                    <a:lstStyle/>
                    <a:p>
                      <a:pPr algn="ctr">
                        <a:lnSpc>
                          <a:spcPct val="115000"/>
                        </a:lnSpc>
                        <a:spcAft>
                          <a:spcPts val="0"/>
                        </a:spcAft>
                      </a:pPr>
                      <a:r>
                        <a:rPr lang="de-CH" sz="1100" b="1" dirty="0" smtClean="0">
                          <a:effectLst/>
                          <a:latin typeface="+mj-lt"/>
                          <a:ea typeface="Calibri"/>
                          <a:cs typeface="Times New Roman"/>
                        </a:rPr>
                        <a:t>4</a:t>
                      </a:r>
                      <a:endParaRPr lang="de-CH" sz="11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nSpc>
                          <a:spcPct val="115000"/>
                        </a:lnSpc>
                        <a:spcAft>
                          <a:spcPts val="0"/>
                        </a:spcAft>
                      </a:pPr>
                      <a:r>
                        <a:rPr lang="fr-CH" sz="1100" noProof="0" dirty="0" smtClean="0">
                          <a:effectLst/>
                          <a:latin typeface="+mj-lt"/>
                          <a:ea typeface="Calibri"/>
                          <a:cs typeface="Arial"/>
                        </a:rPr>
                        <a:t>90-95%</a:t>
                      </a:r>
                      <a:endParaRPr lang="fr-CH" sz="1100" noProof="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nSpc>
                          <a:spcPct val="115000"/>
                        </a:lnSpc>
                        <a:spcAft>
                          <a:spcPts val="0"/>
                        </a:spcAft>
                      </a:pPr>
                      <a:r>
                        <a:rPr lang="fr-CH" sz="1100" noProof="0" dirty="0" smtClean="0">
                          <a:effectLst/>
                          <a:latin typeface="+mj-lt"/>
                          <a:ea typeface="Calibri"/>
                          <a:cs typeface="Times New Roman"/>
                        </a:rPr>
                        <a:t>élevée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nSpc>
                          <a:spcPct val="115000"/>
                        </a:lnSpc>
                        <a:spcAft>
                          <a:spcPts val="0"/>
                        </a:spcAft>
                      </a:pPr>
                      <a:r>
                        <a:rPr lang="fr-CH" sz="1100" noProof="0" dirty="0" smtClean="0">
                          <a:effectLst/>
                          <a:latin typeface="+mj-lt"/>
                          <a:ea typeface="Calibri"/>
                          <a:cs typeface="Times New Roman"/>
                        </a:rPr>
                        <a:t>Paroles entrecoupées</a:t>
                      </a:r>
                      <a:endParaRPr lang="fr-CH" sz="1100" noProof="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nSpc>
                          <a:spcPct val="115000"/>
                        </a:lnSpc>
                        <a:spcAft>
                          <a:spcPts val="0"/>
                        </a:spcAft>
                      </a:pPr>
                      <a:r>
                        <a:rPr lang="fr-CH" sz="1100" noProof="0" dirty="0" smtClean="0">
                          <a:effectLst/>
                          <a:latin typeface="+mj-lt"/>
                          <a:ea typeface="Calibri"/>
                          <a:cs typeface="Arial"/>
                        </a:rPr>
                        <a:t>Seuil transitoire aérobie</a:t>
                      </a:r>
                      <a:r>
                        <a:rPr lang="fr-CH" sz="1100" baseline="0" noProof="0" dirty="0" smtClean="0">
                          <a:effectLst/>
                          <a:latin typeface="+mj-lt"/>
                          <a:ea typeface="Calibri"/>
                          <a:cs typeface="Arial"/>
                        </a:rPr>
                        <a:t>-anaérobie </a:t>
                      </a:r>
                      <a:r>
                        <a:rPr lang="fr-CH" sz="1100" i="1" noProof="0" dirty="0" smtClean="0">
                          <a:effectLst/>
                          <a:latin typeface="+mj-lt"/>
                          <a:ea typeface="Calibri"/>
                          <a:cs typeface="Arial"/>
                        </a:rPr>
                        <a:t> Production</a:t>
                      </a:r>
                      <a:r>
                        <a:rPr lang="fr-CH" sz="1100" i="1" baseline="0" noProof="0" dirty="0" smtClean="0">
                          <a:effectLst/>
                          <a:latin typeface="+mj-lt"/>
                          <a:ea typeface="Calibri"/>
                          <a:cs typeface="Arial"/>
                        </a:rPr>
                        <a:t> d’énergie </a:t>
                      </a:r>
                      <a:r>
                        <a:rPr lang="fr-CH" sz="1100" i="0" noProof="0" dirty="0" smtClean="0">
                          <a:effectLst/>
                          <a:latin typeface="+mj-lt"/>
                          <a:ea typeface="Calibri"/>
                          <a:cs typeface="Arial"/>
                        </a:rPr>
                        <a:t>(sans oxygène);</a:t>
                      </a:r>
                    </a:p>
                    <a:p>
                      <a:pPr>
                        <a:lnSpc>
                          <a:spcPct val="115000"/>
                        </a:lnSpc>
                        <a:spcAft>
                          <a:spcPts val="0"/>
                        </a:spcAft>
                      </a:pPr>
                      <a:r>
                        <a:rPr lang="fr-CH" sz="1100" noProof="0" dirty="0" smtClean="0">
                          <a:effectLst/>
                          <a:latin typeface="+mj-lt"/>
                          <a:ea typeface="Calibri"/>
                          <a:cs typeface="Arial"/>
                        </a:rPr>
                        <a:t>Amélioration de la tolérance au </a:t>
                      </a:r>
                      <a:r>
                        <a:rPr lang="fr-CH" sz="1100" noProof="0" dirty="0" err="1" smtClean="0">
                          <a:effectLst/>
                          <a:latin typeface="+mj-lt"/>
                          <a:ea typeface="Calibri"/>
                          <a:cs typeface="Arial"/>
                        </a:rPr>
                        <a:t>lactacte</a:t>
                      </a:r>
                      <a:r>
                        <a:rPr lang="fr-CH" sz="1100" noProof="0" dirty="0" smtClean="0">
                          <a:effectLst/>
                          <a:latin typeface="+mj-lt"/>
                          <a:ea typeface="Calibri"/>
                          <a:cs typeface="Arial"/>
                        </a:rPr>
                        <a:t> </a:t>
                      </a:r>
                      <a:r>
                        <a:rPr lang="fr-CH" sz="1100" baseline="0" noProof="0" dirty="0" smtClean="0">
                          <a:effectLst/>
                          <a:latin typeface="+mj-lt"/>
                          <a:ea typeface="Calibri"/>
                          <a:cs typeface="Arial"/>
                        </a:rPr>
                        <a:t>(</a:t>
                      </a:r>
                      <a:r>
                        <a:rPr lang="fr-CH" sz="1100" baseline="0" noProof="0" dirty="0" err="1" smtClean="0">
                          <a:effectLst/>
                          <a:latin typeface="+mj-lt"/>
                          <a:ea typeface="Calibri"/>
                          <a:cs typeface="Arial"/>
                        </a:rPr>
                        <a:t>hyperacidification</a:t>
                      </a:r>
                      <a:r>
                        <a:rPr lang="fr-CH" sz="1100" baseline="0" noProof="0" dirty="0" smtClean="0">
                          <a:effectLst/>
                          <a:latin typeface="+mj-lt"/>
                          <a:ea typeface="Calibri"/>
                          <a:cs typeface="Arial"/>
                        </a:rPr>
                        <a:t> des muscles)</a:t>
                      </a:r>
                      <a:endParaRPr lang="fr-CH" sz="1100" noProof="0" dirty="0" smtClean="0">
                        <a:effectLst/>
                        <a:latin typeface="+mj-lt"/>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CH" sz="1100" kern="1200" noProof="0" dirty="0" smtClean="0">
                          <a:solidFill>
                            <a:schemeClr val="tx1"/>
                          </a:solidFill>
                          <a:effectLst/>
                          <a:latin typeface="+mn-lt"/>
                          <a:ea typeface="Calibri"/>
                          <a:cs typeface="Times New Roman"/>
                        </a:rPr>
                        <a:t>Méthode par intervalles intensive</a:t>
                      </a:r>
                      <a:endParaRPr lang="fr-CH" sz="1100" noProof="0" dirty="0" smtClean="0">
                        <a:effectLst/>
                        <a:latin typeface="+mj-lt"/>
                        <a:ea typeface="Calibri"/>
                        <a:cs typeface="Times New Roman"/>
                      </a:endParaRPr>
                    </a:p>
                    <a:p>
                      <a:pPr>
                        <a:lnSpc>
                          <a:spcPct val="115000"/>
                        </a:lnSpc>
                        <a:spcAft>
                          <a:spcPts val="0"/>
                        </a:spcAft>
                      </a:pPr>
                      <a:endParaRPr lang="fr-CH" sz="1100" noProof="0" dirty="0" smtClean="0">
                        <a:effectLst/>
                        <a:latin typeface="+mj-lt"/>
                        <a:ea typeface="Calibri"/>
                        <a:cs typeface="Times New Roman"/>
                      </a:endParaRPr>
                    </a:p>
                    <a:p>
                      <a:pPr>
                        <a:lnSpc>
                          <a:spcPct val="115000"/>
                        </a:lnSpc>
                        <a:spcAft>
                          <a:spcPts val="0"/>
                        </a:spcAft>
                      </a:pPr>
                      <a:r>
                        <a:rPr lang="fr-CH" sz="1100" noProof="0" dirty="0" smtClean="0">
                          <a:effectLst/>
                          <a:latin typeface="+mj-lt"/>
                          <a:ea typeface="Calibri"/>
                          <a:cs typeface="Times New Roman"/>
                        </a:rPr>
                        <a:t>Méthode Intermittente </a:t>
                      </a:r>
                    </a:p>
                    <a:p>
                      <a:pPr>
                        <a:lnSpc>
                          <a:spcPct val="115000"/>
                        </a:lnSpc>
                        <a:spcAft>
                          <a:spcPts val="0"/>
                        </a:spcAft>
                      </a:pPr>
                      <a:endParaRPr lang="fr-CH" sz="1100" noProof="0" dirty="0" smtClean="0">
                        <a:effectLst/>
                        <a:latin typeface="+mj-lt"/>
                        <a:ea typeface="Calibri"/>
                        <a:cs typeface="Times New Roman"/>
                      </a:endParaRPr>
                    </a:p>
                    <a:p>
                      <a:pPr>
                        <a:lnSpc>
                          <a:spcPct val="115000"/>
                        </a:lnSpc>
                        <a:spcAft>
                          <a:spcPts val="0"/>
                        </a:spcAft>
                      </a:pPr>
                      <a:r>
                        <a:rPr lang="fr-CH" sz="1100" noProof="0" dirty="0" smtClean="0">
                          <a:effectLst/>
                          <a:latin typeface="+mj-lt"/>
                          <a:ea typeface="Calibri"/>
                          <a:cs typeface="Times New Roman"/>
                        </a:rPr>
                        <a:t>Par répétitions</a:t>
                      </a:r>
                    </a:p>
                    <a:p>
                      <a:pPr>
                        <a:lnSpc>
                          <a:spcPct val="115000"/>
                        </a:lnSpc>
                        <a:spcAft>
                          <a:spcPts val="0"/>
                        </a:spcAft>
                      </a:pPr>
                      <a:endParaRPr lang="fr-CH" sz="1100" noProof="0" dirty="0" smtClean="0">
                        <a:effectLst/>
                        <a:latin typeface="+mj-lt"/>
                        <a:ea typeface="Calibri"/>
                        <a:cs typeface="Times New Roman"/>
                      </a:endParaRPr>
                    </a:p>
                    <a:p>
                      <a:pPr>
                        <a:lnSpc>
                          <a:spcPct val="115000"/>
                        </a:lnSpc>
                        <a:spcAft>
                          <a:spcPts val="0"/>
                        </a:spcAft>
                      </a:pPr>
                      <a:r>
                        <a:rPr lang="fr-CH" sz="1100" noProof="0" dirty="0" smtClean="0">
                          <a:effectLst/>
                          <a:latin typeface="+mj-lt"/>
                          <a:ea typeface="Calibri"/>
                          <a:cs typeface="Times New Roman"/>
                        </a:rPr>
                        <a:t>Méthode de compétition</a:t>
                      </a:r>
                      <a:endParaRPr lang="fr-CH" sz="1100" noProof="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4314"/>
                    </a:solidFill>
                  </a:tcPr>
                </a:tc>
                <a:extLst>
                  <a:ext uri="{0D108BD9-81ED-4DB2-BD59-A6C34878D82A}">
                    <a16:rowId xmlns:a16="http://schemas.microsoft.com/office/drawing/2014/main" val="10004"/>
                  </a:ext>
                </a:extLst>
              </a:tr>
              <a:tr h="783141">
                <a:tc>
                  <a:txBody>
                    <a:bodyPr/>
                    <a:lstStyle/>
                    <a:p>
                      <a:pPr algn="ctr">
                        <a:lnSpc>
                          <a:spcPct val="115000"/>
                        </a:lnSpc>
                        <a:spcAft>
                          <a:spcPts val="0"/>
                        </a:spcAft>
                      </a:pPr>
                      <a:r>
                        <a:rPr lang="de-CH" sz="1100" b="1" dirty="0" smtClean="0">
                          <a:effectLst/>
                          <a:latin typeface="+mj-lt"/>
                          <a:ea typeface="Calibri"/>
                          <a:cs typeface="Times New Roman"/>
                        </a:rPr>
                        <a:t>5</a:t>
                      </a:r>
                      <a:endParaRPr lang="de-CH" sz="11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e-CH" sz="1100" dirty="0" smtClean="0">
                          <a:effectLst/>
                          <a:latin typeface="+mj-lt"/>
                          <a:ea typeface="Calibri"/>
                          <a:cs typeface="Arial"/>
                        </a:rPr>
                        <a:t>95-100%</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fr-CH" sz="1100" noProof="0" dirty="0" smtClean="0">
                          <a:effectLst/>
                          <a:latin typeface="+mj-lt"/>
                          <a:ea typeface="Calibri"/>
                          <a:cs typeface="Times New Roman"/>
                        </a:rPr>
                        <a:t>Très élevée</a:t>
                      </a:r>
                      <a:endParaRPr lang="fr-CH" sz="1100" noProof="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fr-CH" sz="1100" noProof="0" dirty="0" smtClean="0">
                          <a:effectLst/>
                          <a:latin typeface="+mj-lt"/>
                          <a:ea typeface="Calibri"/>
                          <a:cs typeface="Times New Roman"/>
                        </a:rPr>
                        <a:t>Plus possible de parler</a:t>
                      </a:r>
                      <a:endParaRPr lang="fr-CH" sz="1100" noProof="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fr-CH" sz="1100" noProof="0" dirty="0" smtClean="0">
                          <a:effectLst/>
                          <a:latin typeface="+mj-lt"/>
                          <a:ea typeface="Calibri"/>
                          <a:cs typeface="Arial"/>
                        </a:rPr>
                        <a:t>Développement de la capacité anaérobie  et de la puissance anaérobie</a:t>
                      </a:r>
                      <a:endParaRPr lang="fr-CH" sz="1100" noProof="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vMerge="1">
                  <a:txBody>
                    <a:bodyPr/>
                    <a:lstStyle/>
                    <a:p>
                      <a:pPr>
                        <a:lnSpc>
                          <a:spcPct val="115000"/>
                        </a:lnSpc>
                        <a:spcAft>
                          <a:spcPts val="0"/>
                        </a:spcAft>
                      </a:pP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56907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Endurance – </a:t>
            </a:r>
            <a:br>
              <a:rPr lang="fr-CH" dirty="0" smtClean="0"/>
            </a:br>
            <a:r>
              <a:rPr lang="fr-CH" sz="2600" dirty="0" smtClean="0"/>
              <a:t>déterminer sa fréquence cardiaque maximale</a:t>
            </a:r>
            <a:endParaRPr lang="fr-CH" sz="2600" dirty="0"/>
          </a:p>
        </p:txBody>
      </p:sp>
      <p:graphicFrame>
        <p:nvGraphicFramePr>
          <p:cNvPr id="4" name="Tabelle 3"/>
          <p:cNvGraphicFramePr>
            <a:graphicFrameLocks noGrp="1"/>
          </p:cNvGraphicFramePr>
          <p:nvPr>
            <p:extLst>
              <p:ext uri="{D42A27DB-BD31-4B8C-83A1-F6EECF244321}">
                <p14:modId xmlns:p14="http://schemas.microsoft.com/office/powerpoint/2010/main" val="2864407293"/>
              </p:ext>
            </p:extLst>
          </p:nvPr>
        </p:nvGraphicFramePr>
        <p:xfrm>
          <a:off x="881508" y="1898795"/>
          <a:ext cx="7879905" cy="2382026"/>
        </p:xfrm>
        <a:graphic>
          <a:graphicData uri="http://schemas.openxmlformats.org/drawingml/2006/table">
            <a:tbl>
              <a:tblPr firstRow="1" firstCol="1" bandRow="1"/>
              <a:tblGrid>
                <a:gridCol w="1530204">
                  <a:extLst>
                    <a:ext uri="{9D8B030D-6E8A-4147-A177-3AD203B41FA5}">
                      <a16:colId xmlns:a16="http://schemas.microsoft.com/office/drawing/2014/main" val="20000"/>
                    </a:ext>
                  </a:extLst>
                </a:gridCol>
                <a:gridCol w="6349701">
                  <a:extLst>
                    <a:ext uri="{9D8B030D-6E8A-4147-A177-3AD203B41FA5}">
                      <a16:colId xmlns:a16="http://schemas.microsoft.com/office/drawing/2014/main" val="20001"/>
                    </a:ext>
                  </a:extLst>
                </a:gridCol>
              </a:tblGrid>
              <a:tr h="1191013">
                <a:tc>
                  <a:txBody>
                    <a:bodyPr/>
                    <a:lstStyle/>
                    <a:p>
                      <a:pPr algn="ctr">
                        <a:lnSpc>
                          <a:spcPct val="115000"/>
                        </a:lnSpc>
                        <a:spcAft>
                          <a:spcPts val="0"/>
                        </a:spcAft>
                      </a:pPr>
                      <a:r>
                        <a:rPr lang="fr-CH" sz="5400" noProof="0" dirty="0" smtClean="0">
                          <a:effectLst/>
                          <a:latin typeface="Arial"/>
                          <a:ea typeface="Calibri"/>
                          <a:cs typeface="Times New Roman"/>
                        </a:rPr>
                        <a:t>♂</a:t>
                      </a:r>
                      <a:endParaRPr lang="fr-CH" sz="5400" noProof="0" dirty="0">
                        <a:effectLst/>
                        <a:latin typeface="Calibri"/>
                        <a:ea typeface="Calibri"/>
                        <a:cs typeface="Times New Roman"/>
                      </a:endParaRPr>
                    </a:p>
                  </a:txBody>
                  <a:tcPr marL="38173" marR="3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fr-CH" sz="5400" noProof="0" dirty="0" smtClean="0">
                          <a:effectLst/>
                          <a:latin typeface="Arial"/>
                          <a:ea typeface="Calibri"/>
                          <a:cs typeface="Times New Roman"/>
                        </a:rPr>
                        <a:t>220</a:t>
                      </a:r>
                      <a:r>
                        <a:rPr lang="fr-CH" sz="2800" noProof="0" dirty="0" smtClean="0">
                          <a:effectLst/>
                          <a:latin typeface="Arial"/>
                          <a:ea typeface="Calibri"/>
                          <a:cs typeface="Times New Roman"/>
                        </a:rPr>
                        <a:t> </a:t>
                      </a:r>
                      <a:r>
                        <a:rPr lang="fr-CH" sz="5400" noProof="0" dirty="0" smtClean="0">
                          <a:effectLst/>
                          <a:latin typeface="Arial"/>
                          <a:ea typeface="Calibri"/>
                          <a:cs typeface="Times New Roman"/>
                        </a:rPr>
                        <a:t>– âge</a:t>
                      </a:r>
                      <a:endParaRPr lang="fr-CH" sz="5400" noProof="0" dirty="0">
                        <a:effectLst/>
                        <a:latin typeface="Calibri"/>
                        <a:ea typeface="Calibri"/>
                        <a:cs typeface="Times New Roman"/>
                      </a:endParaRPr>
                    </a:p>
                  </a:txBody>
                  <a:tcPr marL="38173" marR="3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extLst>
                  <a:ext uri="{0D108BD9-81ED-4DB2-BD59-A6C34878D82A}">
                    <a16:rowId xmlns:a16="http://schemas.microsoft.com/office/drawing/2014/main" val="10000"/>
                  </a:ext>
                </a:extLst>
              </a:tr>
              <a:tr h="1191013">
                <a:tc>
                  <a:txBody>
                    <a:bodyPr/>
                    <a:lstStyle/>
                    <a:p>
                      <a:pPr algn="ctr">
                        <a:lnSpc>
                          <a:spcPct val="115000"/>
                        </a:lnSpc>
                        <a:spcAft>
                          <a:spcPts val="0"/>
                        </a:spcAft>
                      </a:pPr>
                      <a:r>
                        <a:rPr lang="fr-CH" sz="5400" noProof="0" dirty="0" smtClean="0">
                          <a:effectLst/>
                          <a:latin typeface="Arial"/>
                          <a:ea typeface="Calibri"/>
                          <a:cs typeface="Times New Roman"/>
                        </a:rPr>
                        <a:t>♀</a:t>
                      </a:r>
                      <a:endParaRPr lang="fr-CH" sz="5400" noProof="0" dirty="0">
                        <a:effectLst/>
                        <a:latin typeface="Calibri"/>
                        <a:ea typeface="Calibri"/>
                        <a:cs typeface="Times New Roman"/>
                      </a:endParaRPr>
                    </a:p>
                  </a:txBody>
                  <a:tcPr marL="38173" marR="3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c>
                  <a:txBody>
                    <a:bodyPr/>
                    <a:lstStyle/>
                    <a:p>
                      <a:pPr algn="ctr">
                        <a:lnSpc>
                          <a:spcPct val="115000"/>
                        </a:lnSpc>
                        <a:spcAft>
                          <a:spcPts val="0"/>
                        </a:spcAft>
                      </a:pPr>
                      <a:r>
                        <a:rPr lang="fr-CH" sz="5400" noProof="0" dirty="0" smtClean="0">
                          <a:effectLst/>
                          <a:latin typeface="Arial"/>
                          <a:ea typeface="Calibri"/>
                          <a:cs typeface="Times New Roman"/>
                        </a:rPr>
                        <a:t>226</a:t>
                      </a:r>
                      <a:r>
                        <a:rPr lang="fr-CH" sz="2800" noProof="0" dirty="0" smtClean="0">
                          <a:effectLst/>
                          <a:latin typeface="Arial"/>
                          <a:ea typeface="Calibri"/>
                          <a:cs typeface="Times New Roman"/>
                        </a:rPr>
                        <a:t> </a:t>
                      </a:r>
                      <a:r>
                        <a:rPr lang="fr-CH" sz="5400" noProof="0" dirty="0" smtClean="0">
                          <a:effectLst/>
                          <a:latin typeface="Arial"/>
                          <a:ea typeface="Calibri"/>
                          <a:cs typeface="Times New Roman"/>
                        </a:rPr>
                        <a:t>– </a:t>
                      </a:r>
                      <a:r>
                        <a:rPr lang="fr-CH" sz="5400" noProof="0" dirty="0" smtClean="0">
                          <a:effectLst/>
                          <a:latin typeface="+mn-lt"/>
                          <a:ea typeface="Calibri"/>
                          <a:cs typeface="Times New Roman"/>
                        </a:rPr>
                        <a:t>âge</a:t>
                      </a:r>
                      <a:endParaRPr lang="fr-CH" sz="5400" noProof="0" dirty="0">
                        <a:effectLst/>
                        <a:latin typeface="Calibri"/>
                        <a:ea typeface="Calibri"/>
                        <a:cs typeface="Times New Roman"/>
                      </a:endParaRPr>
                    </a:p>
                  </a:txBody>
                  <a:tcPr marL="38173" marR="3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1724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70116" y="2348856"/>
            <a:ext cx="7772400" cy="1500187"/>
          </a:xfrm>
        </p:spPr>
        <p:txBody>
          <a:bodyPr/>
          <a:lstStyle/>
          <a:p>
            <a:pPr algn="ctr"/>
            <a:r>
              <a:rPr lang="fr-CH" sz="4800" b="1" dirty="0" smtClean="0"/>
              <a:t>Sport à l’école de recrues</a:t>
            </a:r>
            <a:endParaRPr lang="fr-CH" sz="4800" b="1" dirty="0"/>
          </a:p>
        </p:txBody>
      </p:sp>
    </p:spTree>
    <p:extLst>
      <p:ext uri="{BB962C8B-B14F-4D97-AF65-F5344CB8AC3E}">
        <p14:creationId xmlns:p14="http://schemas.microsoft.com/office/powerpoint/2010/main" val="301188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268412" y="279400"/>
            <a:ext cx="7804188" cy="989013"/>
          </a:xfrm>
        </p:spPr>
        <p:txBody>
          <a:bodyPr/>
          <a:lstStyle/>
          <a:p>
            <a:r>
              <a:rPr lang="fr-CH" dirty="0" smtClean="0"/>
              <a:t>Le sport: plus qu’une activité de loisirs pertinente </a:t>
            </a:r>
            <a:endParaRPr lang="fr-CH" sz="3100" dirty="0"/>
          </a:p>
        </p:txBody>
      </p:sp>
      <p:sp>
        <p:nvSpPr>
          <p:cNvPr id="38" name="Inhaltsplatzhalter 2"/>
          <p:cNvSpPr txBox="1">
            <a:spLocks/>
          </p:cNvSpPr>
          <p:nvPr/>
        </p:nvSpPr>
        <p:spPr>
          <a:xfrm>
            <a:off x="467248" y="447512"/>
            <a:ext cx="8344544" cy="5374832"/>
          </a:xfrm>
          <a:prstGeom prst="rect">
            <a:avLst/>
          </a:prstGeom>
        </p:spPr>
        <p:txBody>
          <a:bodyPr vert="horz">
            <a:normAutofit/>
          </a:bodyPr>
          <a:lstStyle/>
          <a:p>
            <a:endParaRPr lang="de-CH" sz="2600" b="1" kern="0" dirty="0" smtClean="0"/>
          </a:p>
          <a:p>
            <a:endParaRPr lang="de-CH" sz="2000" b="1" dirty="0" smtClean="0"/>
          </a:p>
          <a:p>
            <a:endParaRPr lang="de-CH" sz="2000" b="1" dirty="0" smtClean="0"/>
          </a:p>
          <a:p>
            <a:endParaRPr lang="de-CH" sz="1000" b="1" dirty="0" smtClean="0"/>
          </a:p>
          <a:p>
            <a:pPr>
              <a:lnSpc>
                <a:spcPct val="90000"/>
              </a:lnSpc>
              <a:buFontTx/>
              <a:buNone/>
            </a:pPr>
            <a:endParaRPr lang="de-CH" sz="800" dirty="0" smtClean="0"/>
          </a:p>
          <a:p>
            <a:pPr marL="411480" lvl="0" indent="-342900">
              <a:lnSpc>
                <a:spcPct val="90000"/>
              </a:lnSpc>
              <a:spcBef>
                <a:spcPts val="700"/>
              </a:spcBef>
              <a:buClr>
                <a:schemeClr val="tx2"/>
              </a:buClr>
              <a:buSzPct val="95000"/>
              <a:defRPr/>
            </a:pPr>
            <a:r>
              <a:rPr lang="de-CH" dirty="0" smtClean="0"/>
              <a:t>	</a:t>
            </a:r>
            <a:endParaRPr lang="de-CH" sz="2000" b="1" kern="0" dirty="0" smtClean="0"/>
          </a:p>
          <a:p>
            <a:endParaRPr lang="de-CH" sz="2300" b="1" kern="0" dirty="0" smtClean="0"/>
          </a:p>
        </p:txBody>
      </p:sp>
      <p:sp>
        <p:nvSpPr>
          <p:cNvPr id="39" name="Inhaltsplatzhalter 2"/>
          <p:cNvSpPr txBox="1">
            <a:spLocks/>
          </p:cNvSpPr>
          <p:nvPr/>
        </p:nvSpPr>
        <p:spPr>
          <a:xfrm>
            <a:off x="323232" y="303496"/>
            <a:ext cx="8496944" cy="5374832"/>
          </a:xfrm>
          <a:prstGeom prst="rect">
            <a:avLst/>
          </a:prstGeom>
        </p:spPr>
        <p:txBody>
          <a:bodyPr vert="horz">
            <a:normAutofit/>
          </a:bodyPr>
          <a:lstStyle/>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2300" b="1"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0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4" name="Inhaltsplatzhalter 2"/>
          <p:cNvSpPr txBox="1">
            <a:spLocks/>
          </p:cNvSpPr>
          <p:nvPr/>
        </p:nvSpPr>
        <p:spPr>
          <a:xfrm>
            <a:off x="323232" y="638136"/>
            <a:ext cx="8496944" cy="5374832"/>
          </a:xfrm>
          <a:prstGeom prst="rect">
            <a:avLst/>
          </a:prstGeom>
        </p:spPr>
        <p:txBody>
          <a:bodyPr vert="horz">
            <a:normAutofit/>
          </a:bodyPr>
          <a:lstStyle/>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2300" b="1"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0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6" name="Titel 1"/>
          <p:cNvSpPr txBox="1">
            <a:spLocks/>
          </p:cNvSpPr>
          <p:nvPr/>
        </p:nvSpPr>
        <p:spPr>
          <a:xfrm>
            <a:off x="395240" y="-153952"/>
            <a:ext cx="8208912" cy="1152128"/>
          </a:xfrm>
          <a:prstGeom prst="rect">
            <a:avLst/>
          </a:prstGeom>
        </p:spPr>
        <p:txBody>
          <a:bodyPr vert="horz" anchor="t">
            <a:noAutofit/>
          </a:bodyPr>
          <a:lstStyle/>
          <a:p>
            <a:pPr lvl="0">
              <a:spcBef>
                <a:spcPct val="0"/>
              </a:spcBef>
              <a:defRPr/>
            </a:pPr>
            <a:endParaRPr lang="de-CH" sz="4000" b="1" spc="-100" dirty="0">
              <a:solidFill>
                <a:schemeClr val="tx2">
                  <a:satMod val="200000"/>
                </a:schemeClr>
              </a:solidFill>
            </a:endParaRPr>
          </a:p>
        </p:txBody>
      </p:sp>
      <p:sp>
        <p:nvSpPr>
          <p:cNvPr id="47" name="Inhaltsplatzhalter 2"/>
          <p:cNvSpPr txBox="1">
            <a:spLocks/>
          </p:cNvSpPr>
          <p:nvPr/>
        </p:nvSpPr>
        <p:spPr>
          <a:xfrm>
            <a:off x="467248" y="782152"/>
            <a:ext cx="8344544" cy="5374832"/>
          </a:xfrm>
          <a:prstGeom prst="rect">
            <a:avLst/>
          </a:prstGeom>
        </p:spPr>
        <p:txBody>
          <a:bodyPr vert="horz">
            <a:normAutofit/>
          </a:bodyPr>
          <a:lstStyle/>
          <a:p>
            <a:endParaRPr lang="de-CH" sz="2600" b="1" kern="0" dirty="0" smtClean="0"/>
          </a:p>
          <a:p>
            <a:endParaRPr lang="de-CH" sz="2000" b="1" dirty="0" smtClean="0"/>
          </a:p>
          <a:p>
            <a:endParaRPr lang="de-CH" sz="2000" b="1" dirty="0" smtClean="0"/>
          </a:p>
          <a:p>
            <a:endParaRPr lang="de-CH" sz="1000" b="1" dirty="0" smtClean="0"/>
          </a:p>
          <a:p>
            <a:pPr>
              <a:lnSpc>
                <a:spcPct val="90000"/>
              </a:lnSpc>
              <a:buFontTx/>
              <a:buNone/>
            </a:pPr>
            <a:endParaRPr lang="de-CH" sz="800" dirty="0" smtClean="0"/>
          </a:p>
          <a:p>
            <a:pPr marL="411480" lvl="0" indent="-342900">
              <a:lnSpc>
                <a:spcPct val="90000"/>
              </a:lnSpc>
              <a:spcBef>
                <a:spcPts val="700"/>
              </a:spcBef>
              <a:buClr>
                <a:schemeClr val="tx2"/>
              </a:buClr>
              <a:buSzPct val="95000"/>
              <a:defRPr/>
            </a:pPr>
            <a:r>
              <a:rPr lang="de-CH" dirty="0" smtClean="0"/>
              <a:t>	</a:t>
            </a:r>
            <a:endParaRPr lang="de-CH" sz="2000" b="1" kern="0" dirty="0" smtClean="0"/>
          </a:p>
          <a:p>
            <a:endParaRPr lang="de-CH" sz="2300" b="1" kern="0" dirty="0" smtClean="0"/>
          </a:p>
        </p:txBody>
      </p:sp>
      <p:sp>
        <p:nvSpPr>
          <p:cNvPr id="48" name="Inhaltsplatzhalter 2"/>
          <p:cNvSpPr txBox="1">
            <a:spLocks/>
          </p:cNvSpPr>
          <p:nvPr/>
        </p:nvSpPr>
        <p:spPr>
          <a:xfrm>
            <a:off x="323232" y="638136"/>
            <a:ext cx="8496944" cy="5374832"/>
          </a:xfrm>
          <a:prstGeom prst="rect">
            <a:avLst/>
          </a:prstGeom>
        </p:spPr>
        <p:txBody>
          <a:bodyPr vert="horz">
            <a:normAutofit/>
          </a:bodyPr>
          <a:lstStyle/>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2300" b="1"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0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6" name="Inhaltsplatzhalter 2"/>
          <p:cNvSpPr txBox="1">
            <a:spLocks/>
          </p:cNvSpPr>
          <p:nvPr/>
        </p:nvSpPr>
        <p:spPr>
          <a:xfrm>
            <a:off x="619648" y="934552"/>
            <a:ext cx="8344544" cy="5374832"/>
          </a:xfrm>
          <a:prstGeom prst="rect">
            <a:avLst/>
          </a:prstGeom>
        </p:spPr>
        <p:txBody>
          <a:bodyPr vert="horz">
            <a:normAutofit/>
          </a:bodyPr>
          <a:lstStyle/>
          <a:p>
            <a:endParaRPr lang="de-CH" sz="2300" b="1" kern="0" dirty="0" smtClean="0"/>
          </a:p>
        </p:txBody>
      </p:sp>
      <p:sp>
        <p:nvSpPr>
          <p:cNvPr id="253" name="Inhaltsplatzhalter 2"/>
          <p:cNvSpPr txBox="1">
            <a:spLocks/>
          </p:cNvSpPr>
          <p:nvPr/>
        </p:nvSpPr>
        <p:spPr bwMode="auto">
          <a:xfrm>
            <a:off x="1268402" y="1268712"/>
            <a:ext cx="7704138" cy="421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marL="411480">
              <a:spcBef>
                <a:spcPts val="700"/>
              </a:spcBef>
              <a:buClr>
                <a:schemeClr val="tx2"/>
              </a:buClr>
              <a:buSzPct val="95000"/>
              <a:buFont typeface="Wingdings" pitchFamily="2" charset="2"/>
              <a:buChar char="Ø"/>
            </a:pPr>
            <a:endParaRPr lang="de-CH" sz="2400" dirty="0" smtClean="0"/>
          </a:p>
          <a:p>
            <a:pPr marL="68580" indent="0">
              <a:spcBef>
                <a:spcPts val="700"/>
              </a:spcBef>
              <a:buClr>
                <a:schemeClr val="tx2"/>
              </a:buClr>
              <a:buSzPct val="95000"/>
              <a:buNone/>
            </a:pPr>
            <a:endParaRPr lang="de-CH" sz="2400" dirty="0" smtClean="0"/>
          </a:p>
          <a:p>
            <a:pPr marL="68580" indent="0">
              <a:spcBef>
                <a:spcPts val="700"/>
              </a:spcBef>
              <a:buClr>
                <a:schemeClr val="tx2"/>
              </a:buClr>
              <a:buSzPct val="95000"/>
              <a:buNone/>
            </a:pPr>
            <a:endParaRPr lang="de-CH" sz="2400" dirty="0"/>
          </a:p>
          <a:p>
            <a:pPr marL="68580" indent="0">
              <a:spcBef>
                <a:spcPts val="700"/>
              </a:spcBef>
              <a:buClr>
                <a:schemeClr val="tx2"/>
              </a:buClr>
              <a:buSzPct val="95000"/>
              <a:buNone/>
            </a:pPr>
            <a:endParaRPr lang="de-CH" sz="2400" dirty="0" smtClean="0"/>
          </a:p>
          <a:p>
            <a:pPr marL="68580" indent="0">
              <a:spcBef>
                <a:spcPts val="700"/>
              </a:spcBef>
              <a:buClr>
                <a:schemeClr val="tx2"/>
              </a:buClr>
              <a:buSzPct val="95000"/>
              <a:buNone/>
            </a:pPr>
            <a:endParaRPr lang="de-CH" sz="2400" dirty="0"/>
          </a:p>
          <a:p>
            <a:pPr marL="68580" indent="0">
              <a:spcBef>
                <a:spcPts val="700"/>
              </a:spcBef>
              <a:buClr>
                <a:schemeClr val="tx2"/>
              </a:buClr>
              <a:buSzPct val="95000"/>
              <a:buNone/>
            </a:pPr>
            <a:endParaRPr lang="de-CH" sz="2400" dirty="0"/>
          </a:p>
          <a:p>
            <a:pPr marL="0" indent="0">
              <a:buNone/>
            </a:pPr>
            <a:r>
              <a:rPr lang="fr-FR" sz="2400" kern="0" dirty="0" smtClean="0">
                <a:solidFill>
                  <a:srgbClr val="000000"/>
                </a:solidFill>
                <a:latin typeface="Arial"/>
              </a:rPr>
              <a:t>La </a:t>
            </a:r>
            <a:r>
              <a:rPr lang="fr-FR" sz="2400" kern="0" dirty="0">
                <a:solidFill>
                  <a:srgbClr val="000000"/>
                </a:solidFill>
                <a:latin typeface="Arial"/>
              </a:rPr>
              <a:t>santé, la capacité de performance et la résistance au stress constituent une partie importante de la qualité de vie. Elles pourront, </a:t>
            </a:r>
            <a:r>
              <a:rPr lang="fr-FR" sz="2400" kern="0" dirty="0">
                <a:solidFill>
                  <a:srgbClr val="000000"/>
                </a:solidFill>
              </a:rPr>
              <a:t>grâce à l'entraînement, </a:t>
            </a:r>
            <a:r>
              <a:rPr lang="fr-FR" sz="2400" kern="0" dirty="0">
                <a:solidFill>
                  <a:srgbClr val="000000"/>
                </a:solidFill>
                <a:latin typeface="Arial"/>
              </a:rPr>
              <a:t>en grande partie se développer, se consolider et se maintenir</a:t>
            </a:r>
            <a:r>
              <a:rPr lang="fr-FR" sz="2400" kern="0" dirty="0" smtClean="0">
                <a:solidFill>
                  <a:srgbClr val="000000"/>
                </a:solidFill>
                <a:latin typeface="Arial"/>
              </a:rPr>
              <a:t>.</a:t>
            </a:r>
            <a:endParaRPr lang="fr-FR" sz="2400" kern="0" dirty="0">
              <a:solidFill>
                <a:srgbClr val="000000"/>
              </a:solidFill>
              <a:latin typeface="Arial"/>
            </a:endParaRPr>
          </a:p>
        </p:txBody>
      </p:sp>
      <p:sp>
        <p:nvSpPr>
          <p:cNvPr id="12" name="Abgerundetes Rechteck 11"/>
          <p:cNvSpPr/>
          <p:nvPr/>
        </p:nvSpPr>
        <p:spPr bwMode="auto">
          <a:xfrm>
            <a:off x="1209675" y="1538748"/>
            <a:ext cx="7682901" cy="1986141"/>
          </a:xfrm>
          <a:prstGeom prst="round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411480">
              <a:spcBef>
                <a:spcPts val="700"/>
              </a:spcBef>
              <a:buClr>
                <a:schemeClr val="tx2"/>
              </a:buClr>
              <a:buSzPct val="95000"/>
            </a:pPr>
            <a:r>
              <a:rPr lang="fr-CH" sz="2400" dirty="0" smtClean="0"/>
              <a:t>Ce qui est sollicité se développe, ce que l’on n’emploie pas </a:t>
            </a:r>
            <a:r>
              <a:rPr lang="fr-CH" sz="2400" dirty="0"/>
              <a:t>cesse de se </a:t>
            </a:r>
            <a:r>
              <a:rPr lang="fr-CH" sz="2400" dirty="0" smtClean="0"/>
              <a:t>développer</a:t>
            </a:r>
            <a:endParaRPr lang="de-CH" sz="2400" dirty="0"/>
          </a:p>
        </p:txBody>
      </p:sp>
      <p:sp>
        <p:nvSpPr>
          <p:cNvPr id="13" name="Abgerundetes Rechteck 12"/>
          <p:cNvSpPr/>
          <p:nvPr/>
        </p:nvSpPr>
        <p:spPr bwMode="auto">
          <a:xfrm>
            <a:off x="1215011" y="3826428"/>
            <a:ext cx="7644801" cy="2148316"/>
          </a:xfrm>
          <a:prstGeom prst="roundRect">
            <a:avLst/>
          </a:prstGeom>
          <a:solidFill>
            <a:srgbClr val="DA4314"/>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fr-CH" sz="1800" b="1" i="1" dirty="0" smtClean="0"/>
              <a:t>La capacité de performance physique constitue la base pour l’aptitude à supporter la charge des engagements militaires et à fournir la performance souhaitée dans les situations extrêmes. Le </a:t>
            </a:r>
            <a:r>
              <a:rPr lang="fr-CH" sz="1800" b="1" i="1" dirty="0" err="1" smtClean="0"/>
              <a:t>sdt</a:t>
            </a:r>
            <a:r>
              <a:rPr lang="fr-CH" sz="1800" b="1" i="1" dirty="0" smtClean="0"/>
              <a:t> doit être prêt à supporter des désagréments physiques sur une longue période de temps et à remplir un mandat dans des conditions précaires.</a:t>
            </a:r>
            <a:endParaRPr lang="fr-CH" sz="1800" dirty="0"/>
          </a:p>
        </p:txBody>
      </p:sp>
    </p:spTree>
    <p:extLst>
      <p:ext uri="{BB962C8B-B14F-4D97-AF65-F5344CB8AC3E}">
        <p14:creationId xmlns:p14="http://schemas.microsoft.com/office/powerpoint/2010/main" val="195230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solidFill>
                  <a:srgbClr val="7030A0"/>
                </a:solidFill>
              </a:rPr>
              <a:t>Périodicité</a:t>
            </a:r>
            <a:r>
              <a:rPr lang="fr-CH" dirty="0" smtClean="0"/>
              <a:t> </a:t>
            </a:r>
            <a:endParaRPr lang="fr-CH" dirty="0"/>
          </a:p>
        </p:txBody>
      </p:sp>
      <p:graphicFrame>
        <p:nvGraphicFramePr>
          <p:cNvPr id="4" name="Tabelle 3"/>
          <p:cNvGraphicFramePr>
            <a:graphicFrameLocks noGrp="1"/>
          </p:cNvGraphicFramePr>
          <p:nvPr>
            <p:extLst>
              <p:ext uri="{D42A27DB-BD31-4B8C-83A1-F6EECF244321}">
                <p14:modId xmlns:p14="http://schemas.microsoft.com/office/powerpoint/2010/main" val="3869482400"/>
              </p:ext>
            </p:extLst>
          </p:nvPr>
        </p:nvGraphicFramePr>
        <p:xfrm>
          <a:off x="1268402" y="2258844"/>
          <a:ext cx="6994090" cy="370840"/>
        </p:xfrm>
        <a:graphic>
          <a:graphicData uri="http://schemas.openxmlformats.org/drawingml/2006/table">
            <a:tbl>
              <a:tblPr bandRow="1">
                <a:tableStyleId>{073A0DAA-6AF3-43AB-8588-CEC1D06C72B9}</a:tableStyleId>
              </a:tblPr>
              <a:tblGrid>
                <a:gridCol w="6994090">
                  <a:extLst>
                    <a:ext uri="{9D8B030D-6E8A-4147-A177-3AD203B41FA5}">
                      <a16:colId xmlns:a16="http://schemas.microsoft.com/office/drawing/2014/main" val="20000"/>
                    </a:ext>
                  </a:extLst>
                </a:gridCol>
              </a:tblGrid>
              <a:tr h="370840">
                <a:tc>
                  <a:txBody>
                    <a:bodyPr/>
                    <a:lstStyle/>
                    <a:p>
                      <a:pPr algn="ctr"/>
                      <a:r>
                        <a:rPr lang="de-CH" b="1" dirty="0" smtClean="0"/>
                        <a:t>90 </a:t>
                      </a:r>
                      <a:r>
                        <a:rPr lang="de-CH" b="1" dirty="0" err="1" smtClean="0"/>
                        <a:t>minutes</a:t>
                      </a:r>
                      <a:endParaRPr lang="de-CH" b="1" dirty="0"/>
                    </a:p>
                  </a:txBody>
                  <a:tcPr>
                    <a:solidFill>
                      <a:srgbClr val="99FF66"/>
                    </a:solidFill>
                  </a:tcPr>
                </a:tc>
                <a:extLst>
                  <a:ext uri="{0D108BD9-81ED-4DB2-BD59-A6C34878D82A}">
                    <a16:rowId xmlns:a16="http://schemas.microsoft.com/office/drawing/2014/main" val="10000"/>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1096337832"/>
              </p:ext>
            </p:extLst>
          </p:nvPr>
        </p:nvGraphicFramePr>
        <p:xfrm>
          <a:off x="1280297" y="3609024"/>
          <a:ext cx="2301571" cy="370840"/>
        </p:xfrm>
        <a:graphic>
          <a:graphicData uri="http://schemas.openxmlformats.org/drawingml/2006/table">
            <a:tbl>
              <a:tblPr firstRow="1" bandRow="1">
                <a:tableStyleId>{5C22544A-7EE6-4342-B048-85BDC9FD1C3A}</a:tableStyleId>
              </a:tblPr>
              <a:tblGrid>
                <a:gridCol w="2301571">
                  <a:extLst>
                    <a:ext uri="{9D8B030D-6E8A-4147-A177-3AD203B41FA5}">
                      <a16:colId xmlns:a16="http://schemas.microsoft.com/office/drawing/2014/main" val="20000"/>
                    </a:ext>
                  </a:extLst>
                </a:gridCol>
              </a:tblGrid>
              <a:tr h="370840">
                <a:tc>
                  <a:txBody>
                    <a:bodyPr/>
                    <a:lstStyle/>
                    <a:p>
                      <a:pPr algn="l"/>
                      <a:r>
                        <a:rPr lang="de-CH" dirty="0" smtClean="0"/>
                        <a:t>30 </a:t>
                      </a:r>
                      <a:r>
                        <a:rPr lang="de-CH" b="1" dirty="0" err="1" smtClean="0"/>
                        <a:t>minutes</a:t>
                      </a:r>
                      <a:endParaRPr lang="de-CH" b="1" dirty="0"/>
                    </a:p>
                  </a:txBody>
                  <a:tcPr>
                    <a:solidFill>
                      <a:srgbClr val="00B0F0"/>
                    </a:solidFill>
                  </a:tcPr>
                </a:tc>
                <a:extLst>
                  <a:ext uri="{0D108BD9-81ED-4DB2-BD59-A6C34878D82A}">
                    <a16:rowId xmlns:a16="http://schemas.microsoft.com/office/drawing/2014/main" val="10000"/>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1749034158"/>
              </p:ext>
            </p:extLst>
          </p:nvPr>
        </p:nvGraphicFramePr>
        <p:xfrm>
          <a:off x="1268402" y="2798916"/>
          <a:ext cx="6994090" cy="370840"/>
        </p:xfrm>
        <a:graphic>
          <a:graphicData uri="http://schemas.openxmlformats.org/drawingml/2006/table">
            <a:tbl>
              <a:tblPr bandRow="1">
                <a:tableStyleId>{073A0DAA-6AF3-43AB-8588-CEC1D06C72B9}</a:tableStyleId>
              </a:tblPr>
              <a:tblGrid>
                <a:gridCol w="6994090">
                  <a:extLst>
                    <a:ext uri="{9D8B030D-6E8A-4147-A177-3AD203B41FA5}">
                      <a16:colId xmlns:a16="http://schemas.microsoft.com/office/drawing/2014/main" val="20000"/>
                    </a:ext>
                  </a:extLst>
                </a:gridCol>
              </a:tblGrid>
              <a:tr h="370840">
                <a:tc>
                  <a:txBody>
                    <a:bodyPr/>
                    <a:lstStyle/>
                    <a:p>
                      <a:pPr algn="ctr"/>
                      <a:r>
                        <a:rPr lang="de-CH" b="1" dirty="0" smtClean="0"/>
                        <a:t>90 </a:t>
                      </a:r>
                      <a:r>
                        <a:rPr lang="de-CH" b="1" dirty="0" err="1" smtClean="0"/>
                        <a:t>minutes</a:t>
                      </a:r>
                      <a:endParaRPr lang="de-CH" b="1" dirty="0"/>
                    </a:p>
                  </a:txBody>
                  <a:tcPr>
                    <a:solidFill>
                      <a:srgbClr val="99FF66"/>
                    </a:solidFill>
                  </a:tcPr>
                </a:tc>
                <a:extLst>
                  <a:ext uri="{0D108BD9-81ED-4DB2-BD59-A6C34878D82A}">
                    <a16:rowId xmlns:a16="http://schemas.microsoft.com/office/drawing/2014/main" val="10000"/>
                  </a:ext>
                </a:extLst>
              </a:tr>
            </a:tbl>
          </a:graphicData>
        </a:graphic>
      </p:graphicFrame>
      <p:sp>
        <p:nvSpPr>
          <p:cNvPr id="7" name="Inhaltsplatzhalter 2"/>
          <p:cNvSpPr txBox="1">
            <a:spLocks/>
          </p:cNvSpPr>
          <p:nvPr/>
        </p:nvSpPr>
        <p:spPr bwMode="auto">
          <a:xfrm>
            <a:off x="1268402" y="992799"/>
            <a:ext cx="7704138"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marL="0" indent="0">
              <a:buFontTx/>
              <a:buNone/>
              <a:defRPr/>
            </a:pPr>
            <a:r>
              <a:rPr lang="fr-CH" sz="2400" kern="0" dirty="0" smtClean="0">
                <a:solidFill>
                  <a:srgbClr val="000000"/>
                </a:solidFill>
              </a:rPr>
              <a:t>		</a:t>
            </a:r>
          </a:p>
          <a:p>
            <a:pPr marL="0" indent="0">
              <a:buFontTx/>
              <a:buNone/>
              <a:defRPr/>
            </a:pPr>
            <a:r>
              <a:rPr lang="fr-CH" sz="2400" b="1" kern="0" dirty="0" smtClean="0">
                <a:solidFill>
                  <a:srgbClr val="000000"/>
                </a:solidFill>
              </a:rPr>
              <a:t>Par semaine:</a:t>
            </a:r>
          </a:p>
        </p:txBody>
      </p:sp>
      <p:graphicFrame>
        <p:nvGraphicFramePr>
          <p:cNvPr id="11" name="Tabelle 10"/>
          <p:cNvGraphicFramePr>
            <a:graphicFrameLocks noGrp="1"/>
          </p:cNvGraphicFramePr>
          <p:nvPr>
            <p:extLst>
              <p:ext uri="{D42A27DB-BD31-4B8C-83A1-F6EECF244321}">
                <p14:modId xmlns:p14="http://schemas.microsoft.com/office/powerpoint/2010/main" val="58553993"/>
              </p:ext>
            </p:extLst>
          </p:nvPr>
        </p:nvGraphicFramePr>
        <p:xfrm>
          <a:off x="1268402" y="4149096"/>
          <a:ext cx="2301571" cy="370840"/>
        </p:xfrm>
        <a:graphic>
          <a:graphicData uri="http://schemas.openxmlformats.org/drawingml/2006/table">
            <a:tbl>
              <a:tblPr firstRow="1" bandRow="1">
                <a:tableStyleId>{5C22544A-7EE6-4342-B048-85BDC9FD1C3A}</a:tableStyleId>
              </a:tblPr>
              <a:tblGrid>
                <a:gridCol w="2301571">
                  <a:extLst>
                    <a:ext uri="{9D8B030D-6E8A-4147-A177-3AD203B41FA5}">
                      <a16:colId xmlns:a16="http://schemas.microsoft.com/office/drawing/2014/main" val="20000"/>
                    </a:ext>
                  </a:extLst>
                </a:gridCol>
              </a:tblGrid>
              <a:tr h="370840">
                <a:tc>
                  <a:txBody>
                    <a:bodyPr/>
                    <a:lstStyle/>
                    <a:p>
                      <a:pPr algn="l"/>
                      <a:r>
                        <a:rPr lang="de-CH" dirty="0" smtClean="0"/>
                        <a:t>30 </a:t>
                      </a:r>
                      <a:r>
                        <a:rPr lang="de-CH" b="1" dirty="0" err="1" smtClean="0"/>
                        <a:t>minutes</a:t>
                      </a:r>
                      <a:endParaRPr lang="de-CH" b="1" dirty="0"/>
                    </a:p>
                  </a:txBody>
                  <a:tcPr>
                    <a:solidFill>
                      <a:srgbClr val="00B0F0"/>
                    </a:solidFill>
                  </a:tcPr>
                </a:tc>
                <a:extLst>
                  <a:ext uri="{0D108BD9-81ED-4DB2-BD59-A6C34878D82A}">
                    <a16:rowId xmlns:a16="http://schemas.microsoft.com/office/drawing/2014/main" val="10000"/>
                  </a:ext>
                </a:extLst>
              </a:tr>
            </a:tbl>
          </a:graphicData>
        </a:graphic>
      </p:graphicFrame>
      <p:sp>
        <p:nvSpPr>
          <p:cNvPr id="14" name="Inhaltsplatzhalter 2"/>
          <p:cNvSpPr txBox="1">
            <a:spLocks/>
          </p:cNvSpPr>
          <p:nvPr/>
        </p:nvSpPr>
        <p:spPr bwMode="auto">
          <a:xfrm>
            <a:off x="3581868" y="5134956"/>
            <a:ext cx="279974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a:buFont typeface="Wingdings" panose="05000000000000000000" pitchFamily="2" charset="2"/>
              <a:buChar char="Ø"/>
              <a:defRPr/>
            </a:pPr>
            <a:r>
              <a:rPr lang="fr-CH" sz="3200" b="1" kern="0" dirty="0" smtClean="0">
                <a:solidFill>
                  <a:srgbClr val="000000"/>
                </a:solidFill>
              </a:rPr>
              <a:t>4 heures</a:t>
            </a:r>
            <a:endParaRPr lang="fr-CH" sz="3200" kern="0" dirty="0">
              <a:solidFill>
                <a:srgbClr val="000000"/>
              </a:solidFill>
            </a:endParaRPr>
          </a:p>
        </p:txBody>
      </p:sp>
    </p:spTree>
    <p:extLst>
      <p:ext uri="{BB962C8B-B14F-4D97-AF65-F5344CB8AC3E}">
        <p14:creationId xmlns:p14="http://schemas.microsoft.com/office/powerpoint/2010/main" val="2522492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bwMode="auto">
          <a:xfrm>
            <a:off x="8054955" y="5738494"/>
            <a:ext cx="648072" cy="379782"/>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H" sz="12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8053893" y="6163864"/>
            <a:ext cx="654115" cy="216024"/>
          </a:xfrm>
          <a:prstGeom prst="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H" sz="12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8059935" y="714828"/>
            <a:ext cx="648072" cy="489214"/>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H" sz="12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8059936" y="1235850"/>
            <a:ext cx="648072" cy="446454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H" sz="1200" b="0" i="0" u="none" strike="noStrike" cap="none" normalizeH="0" baseline="0" smtClean="0">
              <a:ln>
                <a:noFill/>
              </a:ln>
              <a:solidFill>
                <a:schemeClr val="tx1"/>
              </a:solidFill>
              <a:effectLst/>
              <a:latin typeface="Arial" charset="0"/>
            </a:endParaRPr>
          </a:p>
        </p:txBody>
      </p:sp>
      <p:sp>
        <p:nvSpPr>
          <p:cNvPr id="65" name="Rectangle 64"/>
          <p:cNvSpPr/>
          <p:nvPr/>
        </p:nvSpPr>
        <p:spPr bwMode="auto">
          <a:xfrm>
            <a:off x="1187624" y="714828"/>
            <a:ext cx="6777682" cy="489214"/>
          </a:xfrm>
          <a:prstGeom prst="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H" sz="1200" b="0"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1189644" y="5738493"/>
            <a:ext cx="6777682" cy="379782"/>
          </a:xfrm>
          <a:prstGeom prst="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H" sz="1200" b="0" i="0" u="none" strike="noStrike" cap="none" normalizeH="0" baseline="0" smtClean="0">
              <a:ln>
                <a:noFill/>
              </a:ln>
              <a:solidFill>
                <a:schemeClr val="tx1"/>
              </a:solidFill>
              <a:effectLst/>
              <a:latin typeface="Arial" charset="0"/>
            </a:endParaRPr>
          </a:p>
        </p:txBody>
      </p:sp>
      <p:sp>
        <p:nvSpPr>
          <p:cNvPr id="36866" name="Titel 2"/>
          <p:cNvSpPr>
            <a:spLocks noGrp="1"/>
          </p:cNvSpPr>
          <p:nvPr>
            <p:ph type="title"/>
          </p:nvPr>
        </p:nvSpPr>
        <p:spPr>
          <a:xfrm>
            <a:off x="1187624" y="138119"/>
            <a:ext cx="7461250" cy="989013"/>
          </a:xfrm>
        </p:spPr>
        <p:txBody>
          <a:bodyPr/>
          <a:lstStyle/>
          <a:p>
            <a:r>
              <a:rPr lang="fr-CH" altLang="fr-FR" dirty="0" smtClean="0"/>
              <a:t>Contenus – leçons de 90 min </a:t>
            </a:r>
          </a:p>
        </p:txBody>
      </p:sp>
      <p:sp>
        <p:nvSpPr>
          <p:cNvPr id="2" name="Rechteck 1"/>
          <p:cNvSpPr/>
          <p:nvPr/>
        </p:nvSpPr>
        <p:spPr bwMode="auto">
          <a:xfrm>
            <a:off x="1190615" y="760151"/>
            <a:ext cx="6777682" cy="374095"/>
          </a:xfrm>
          <a:prstGeom prst="rect">
            <a:avLst/>
          </a:prstGeom>
          <a:noFill/>
          <a:ln w="12700" cap="flat" cmpd="sng" algn="ctr">
            <a:no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fr-CH" dirty="0"/>
              <a:t>échauffement</a:t>
            </a:r>
          </a:p>
          <a:p>
            <a:r>
              <a:rPr lang="fr-CH" sz="950" dirty="0"/>
              <a:t>(Stimuler le système </a:t>
            </a:r>
            <a:r>
              <a:rPr lang="fr-CH" sz="950" dirty="0" smtClean="0"/>
              <a:t>cardio-vasculaire – mobiliser les articulations/stretching </a:t>
            </a:r>
            <a:r>
              <a:rPr lang="fr-CH" sz="950" dirty="0"/>
              <a:t>dynamique – augmenter les pulsations – transition partie principale)</a:t>
            </a:r>
          </a:p>
        </p:txBody>
      </p:sp>
      <p:sp>
        <p:nvSpPr>
          <p:cNvPr id="3" name="Rechteck 2"/>
          <p:cNvSpPr/>
          <p:nvPr/>
        </p:nvSpPr>
        <p:spPr bwMode="auto">
          <a:xfrm>
            <a:off x="8059935" y="764592"/>
            <a:ext cx="648072" cy="374094"/>
          </a:xfrm>
          <a:prstGeom prst="rect">
            <a:avLst/>
          </a:prstGeom>
          <a:noFill/>
          <a:ln w="12700" cap="flat" cmpd="sng" algn="ctr">
            <a:no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smtClean="0">
                <a:solidFill>
                  <a:srgbClr val="000000"/>
                </a:solidFill>
              </a:rPr>
              <a:t>20 min</a:t>
            </a:r>
          </a:p>
        </p:txBody>
      </p:sp>
      <p:sp>
        <p:nvSpPr>
          <p:cNvPr id="21" name="Rechteck 20"/>
          <p:cNvSpPr/>
          <p:nvPr/>
        </p:nvSpPr>
        <p:spPr bwMode="auto">
          <a:xfrm>
            <a:off x="1187624" y="5757639"/>
            <a:ext cx="6777682" cy="322536"/>
          </a:xfrm>
          <a:prstGeom prst="rect">
            <a:avLst/>
          </a:prstGeom>
          <a:noFill/>
          <a:ln w="12700" cap="flat" cmpd="sng" algn="ctr">
            <a:no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fr-CH" dirty="0" smtClean="0">
                <a:solidFill>
                  <a:srgbClr val="000000"/>
                </a:solidFill>
              </a:rPr>
              <a:t>Retour au calme</a:t>
            </a:r>
          </a:p>
          <a:p>
            <a:r>
              <a:rPr lang="fr-CH" sz="900" dirty="0">
                <a:solidFill>
                  <a:srgbClr val="000000"/>
                </a:solidFill>
              </a:rPr>
              <a:t>(décrassage exercices de récupération – </a:t>
            </a:r>
            <a:r>
              <a:rPr lang="fr-CH" sz="900" dirty="0" smtClean="0">
                <a:solidFill>
                  <a:srgbClr val="000000"/>
                </a:solidFill>
              </a:rPr>
              <a:t>étirements intermittents </a:t>
            </a:r>
            <a:r>
              <a:rPr lang="fr-CH" sz="900" dirty="0">
                <a:solidFill>
                  <a:srgbClr val="000000"/>
                </a:solidFill>
              </a:rPr>
              <a:t>– relaxation musculaire progressive – massage – </a:t>
            </a:r>
            <a:r>
              <a:rPr lang="fr-CH" sz="900" dirty="0" smtClean="0">
                <a:solidFill>
                  <a:srgbClr val="000000"/>
                </a:solidFill>
              </a:rPr>
              <a:t>décontraction</a:t>
            </a:r>
            <a:r>
              <a:rPr lang="fr-CH" sz="900" dirty="0">
                <a:solidFill>
                  <a:srgbClr val="000000"/>
                </a:solidFill>
              </a:rPr>
              <a:t>)</a:t>
            </a:r>
            <a:endParaRPr lang="fr-CH" sz="900" dirty="0" smtClean="0">
              <a:solidFill>
                <a:srgbClr val="000000"/>
              </a:solidFill>
            </a:endParaRPr>
          </a:p>
        </p:txBody>
      </p:sp>
      <p:sp>
        <p:nvSpPr>
          <p:cNvPr id="22" name="Rechteck 21"/>
          <p:cNvSpPr/>
          <p:nvPr/>
        </p:nvSpPr>
        <p:spPr bwMode="auto">
          <a:xfrm>
            <a:off x="8059935" y="5805264"/>
            <a:ext cx="648072" cy="322536"/>
          </a:xfrm>
          <a:prstGeom prst="rect">
            <a:avLst/>
          </a:prstGeom>
          <a:noFill/>
          <a:ln w="12700" cap="flat" cmpd="sng" algn="ctr">
            <a:no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a:solidFill>
                  <a:srgbClr val="000000"/>
                </a:solidFill>
              </a:rPr>
              <a:t>10 m</a:t>
            </a:r>
            <a:r>
              <a:rPr lang="de-CH" dirty="0" smtClean="0">
                <a:solidFill>
                  <a:srgbClr val="000000"/>
                </a:solidFill>
              </a:rPr>
              <a:t>in</a:t>
            </a:r>
            <a:endParaRPr lang="de-CH" dirty="0">
              <a:solidFill>
                <a:srgbClr val="000000"/>
              </a:solidFill>
            </a:endParaRPr>
          </a:p>
        </p:txBody>
      </p:sp>
      <p:sp>
        <p:nvSpPr>
          <p:cNvPr id="23" name="Rechteck 22"/>
          <p:cNvSpPr/>
          <p:nvPr/>
        </p:nvSpPr>
        <p:spPr bwMode="auto">
          <a:xfrm>
            <a:off x="8059935" y="6163864"/>
            <a:ext cx="648072" cy="216024"/>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smtClean="0">
                <a:solidFill>
                  <a:srgbClr val="FFFFFF"/>
                </a:solidFill>
              </a:rPr>
              <a:t>90 min</a:t>
            </a:r>
          </a:p>
        </p:txBody>
      </p:sp>
      <p:sp>
        <p:nvSpPr>
          <p:cNvPr id="24" name="Rechteck 23"/>
          <p:cNvSpPr/>
          <p:nvPr/>
        </p:nvSpPr>
        <p:spPr bwMode="auto">
          <a:xfrm>
            <a:off x="1187624" y="1173192"/>
            <a:ext cx="6777682" cy="4560064"/>
          </a:xfrm>
          <a:prstGeom prst="rect">
            <a:avLst/>
          </a:prstGeom>
          <a:noFill/>
          <a:ln w="12700" cap="flat" cmpd="sng" algn="ctr">
            <a:no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r>
              <a:rPr lang="fr-CH" dirty="0" smtClean="0">
                <a:solidFill>
                  <a:srgbClr val="000000"/>
                </a:solidFill>
              </a:rPr>
              <a:t>Partie principale</a:t>
            </a:r>
          </a:p>
        </p:txBody>
      </p:sp>
      <p:sp>
        <p:nvSpPr>
          <p:cNvPr id="25" name="Rechteck 24"/>
          <p:cNvSpPr/>
          <p:nvPr/>
        </p:nvSpPr>
        <p:spPr bwMode="auto">
          <a:xfrm>
            <a:off x="8059935" y="1174130"/>
            <a:ext cx="648072" cy="4559125"/>
          </a:xfrm>
          <a:prstGeom prst="rect">
            <a:avLst/>
          </a:prstGeom>
          <a:noFill/>
          <a:ln w="12700" cap="flat" cmpd="sng" algn="ctr">
            <a:no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a:solidFill>
                  <a:srgbClr val="000000"/>
                </a:solidFill>
              </a:rPr>
              <a:t>6</a:t>
            </a:r>
            <a:r>
              <a:rPr lang="de-CH" dirty="0" smtClean="0">
                <a:solidFill>
                  <a:srgbClr val="000000"/>
                </a:solidFill>
              </a:rPr>
              <a:t>0 </a:t>
            </a:r>
            <a:r>
              <a:rPr lang="de-CH" dirty="0">
                <a:solidFill>
                  <a:srgbClr val="000000"/>
                </a:solidFill>
              </a:rPr>
              <a:t>m</a:t>
            </a:r>
            <a:r>
              <a:rPr lang="de-CH" dirty="0" smtClean="0">
                <a:solidFill>
                  <a:srgbClr val="000000"/>
                </a:solidFill>
              </a:rPr>
              <a:t>in</a:t>
            </a:r>
          </a:p>
        </p:txBody>
      </p:sp>
      <p:sp>
        <p:nvSpPr>
          <p:cNvPr id="27" name="Rechteck 26"/>
          <p:cNvSpPr/>
          <p:nvPr/>
        </p:nvSpPr>
        <p:spPr bwMode="auto">
          <a:xfrm>
            <a:off x="7317234" y="6170930"/>
            <a:ext cx="648072" cy="216024"/>
          </a:xfrm>
          <a:prstGeom prst="rect">
            <a:avLst/>
          </a:prstGeom>
          <a:noFill/>
          <a:ln w="12700" cap="flat" cmpd="sng" algn="ctr">
            <a:no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algn="r"/>
            <a:r>
              <a:rPr lang="de-CH" dirty="0" smtClean="0">
                <a:solidFill>
                  <a:srgbClr val="000000"/>
                </a:solidFill>
              </a:rPr>
              <a:t>Total:</a:t>
            </a:r>
          </a:p>
        </p:txBody>
      </p:sp>
      <p:sp>
        <p:nvSpPr>
          <p:cNvPr id="30" name="Textfeld 4"/>
          <p:cNvSpPr txBox="1">
            <a:spLocks noChangeArrowheads="1"/>
          </p:cNvSpPr>
          <p:nvPr/>
        </p:nvSpPr>
        <p:spPr bwMode="auto">
          <a:xfrm>
            <a:off x="1259632" y="1456666"/>
            <a:ext cx="6624736" cy="430887"/>
          </a:xfrm>
          <a:prstGeom prst="rect">
            <a:avLst/>
          </a:prstGeom>
          <a:solidFill>
            <a:srgbClr val="00B050"/>
          </a:solidFill>
          <a:ln w="9525">
            <a:solidFill>
              <a:schemeClr val="bg2"/>
            </a:solidFill>
            <a:miter lim="800000"/>
            <a:headEnd/>
            <a:tailEnd/>
          </a:ln>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spcBef>
                <a:spcPct val="0"/>
              </a:spcBef>
              <a:buFontTx/>
              <a:buNone/>
            </a:pPr>
            <a:r>
              <a:rPr lang="de-CH" altLang="fr-FR" sz="1100" b="1" dirty="0" smtClean="0">
                <a:solidFill>
                  <a:srgbClr val="FFFFFF"/>
                </a:solidFill>
              </a:rPr>
              <a:t>ER</a:t>
            </a:r>
            <a:br>
              <a:rPr lang="de-CH" altLang="fr-FR" sz="1100" b="1" dirty="0" smtClean="0">
                <a:solidFill>
                  <a:srgbClr val="FFFFFF"/>
                </a:solidFill>
              </a:rPr>
            </a:br>
            <a:r>
              <a:rPr lang="de-CH" altLang="fr-FR" sz="1100" b="1" dirty="0" smtClean="0">
                <a:solidFill>
                  <a:srgbClr val="FFFFFF"/>
                </a:solidFill>
              </a:rPr>
              <a:t>SEM</a:t>
            </a:r>
            <a:endParaRPr lang="de-CH" altLang="fr-FR" sz="1100" b="1" dirty="0">
              <a:solidFill>
                <a:srgbClr val="FFFFFF"/>
              </a:solidFill>
            </a:endParaRPr>
          </a:p>
        </p:txBody>
      </p:sp>
      <p:sp>
        <p:nvSpPr>
          <p:cNvPr id="32" name="Textfeld 4"/>
          <p:cNvSpPr txBox="1">
            <a:spLocks noChangeArrowheads="1"/>
          </p:cNvSpPr>
          <p:nvPr/>
        </p:nvSpPr>
        <p:spPr bwMode="auto">
          <a:xfrm>
            <a:off x="1584168" y="1582670"/>
            <a:ext cx="900000" cy="180000"/>
          </a:xfrm>
          <a:prstGeom prst="rect">
            <a:avLst/>
          </a:prstGeom>
          <a:solidFill>
            <a:srgbClr val="FFFF99"/>
          </a:solidFill>
          <a:ln w="9525">
            <a:solidFill>
              <a:schemeClr val="bg2"/>
            </a:solidFill>
            <a:miter lim="800000"/>
            <a:headEnd/>
            <a:tailEnd/>
          </a:ln>
        </p:spPr>
        <p:txBody>
          <a:bodyPr wrap="square" anchor="ctr">
            <a:spAutoFit/>
          </a:bodyPr>
          <a:lstStyle>
            <a:defPPr>
              <a:defRPr lang="de-CH"/>
            </a:defPPr>
            <a:lvl1pPr algn="ctr">
              <a:lnSpc>
                <a:spcPct val="150000"/>
              </a:lnSpc>
              <a:buFontTx/>
              <a:buNone/>
              <a:defRPr sz="1200"/>
            </a:lvl1pPr>
            <a:lvl2pPr marL="742950" indent="-285750">
              <a:spcBef>
                <a:spcPct val="20000"/>
              </a:spcBef>
              <a:buClr>
                <a:schemeClr val="bg2"/>
              </a:buClr>
              <a:buChar char="•"/>
              <a:defRPr sz="2600">
                <a:solidFill>
                  <a:srgbClr val="808080"/>
                </a:solidFill>
              </a:defRPr>
            </a:lvl2pPr>
            <a:lvl3pPr marL="1143000" indent="-228600">
              <a:spcBef>
                <a:spcPct val="20000"/>
              </a:spcBef>
              <a:buClr>
                <a:srgbClr val="B2B2B2"/>
              </a:buClr>
              <a:buChar char="•"/>
              <a:defRPr sz="2600">
                <a:solidFill>
                  <a:srgbClr val="B2B2B2"/>
                </a:solidFill>
              </a:defRPr>
            </a:lvl3pPr>
            <a:lvl4pPr marL="1600200" indent="-228600">
              <a:spcBef>
                <a:spcPct val="20000"/>
              </a:spcBef>
              <a:buClr>
                <a:srgbClr val="C0C0C0"/>
              </a:buClr>
              <a:buChar char="•"/>
              <a:defRPr sz="2600">
                <a:solidFill>
                  <a:srgbClr val="C0C0C0"/>
                </a:solidFill>
              </a:defRPr>
            </a:lvl4pPr>
            <a:lvl5pPr marL="2057400" indent="-228600">
              <a:spcBef>
                <a:spcPct val="20000"/>
              </a:spcBef>
              <a:buClr>
                <a:srgbClr val="DDDDDD"/>
              </a:buClr>
              <a:buChar char="•"/>
              <a:defRPr sz="2600">
                <a:solidFill>
                  <a:srgbClr val="DDDDDD"/>
                </a:solidFill>
              </a:defRPr>
            </a:lvl5pPr>
            <a:lvl6pPr marL="2514600" indent="-228600" eaLnBrk="0" fontAlgn="base" hangingPunct="0">
              <a:spcBef>
                <a:spcPct val="20000"/>
              </a:spcBef>
              <a:spcAft>
                <a:spcPct val="0"/>
              </a:spcAft>
              <a:buClr>
                <a:srgbClr val="DDDDDD"/>
              </a:buClr>
              <a:buChar char="•"/>
              <a:defRPr sz="2600">
                <a:solidFill>
                  <a:srgbClr val="DDDDDD"/>
                </a:solidFill>
              </a:defRPr>
            </a:lvl6pPr>
            <a:lvl7pPr marL="2971800" indent="-228600" eaLnBrk="0" fontAlgn="base" hangingPunct="0">
              <a:spcBef>
                <a:spcPct val="20000"/>
              </a:spcBef>
              <a:spcAft>
                <a:spcPct val="0"/>
              </a:spcAft>
              <a:buClr>
                <a:srgbClr val="DDDDDD"/>
              </a:buClr>
              <a:buChar char="•"/>
              <a:defRPr sz="2600">
                <a:solidFill>
                  <a:srgbClr val="DDDDDD"/>
                </a:solidFill>
              </a:defRPr>
            </a:lvl7pPr>
            <a:lvl8pPr marL="3429000" indent="-228600" eaLnBrk="0" fontAlgn="base" hangingPunct="0">
              <a:spcBef>
                <a:spcPct val="20000"/>
              </a:spcBef>
              <a:spcAft>
                <a:spcPct val="0"/>
              </a:spcAft>
              <a:buClr>
                <a:srgbClr val="DDDDDD"/>
              </a:buClr>
              <a:buChar char="•"/>
              <a:defRPr sz="2600">
                <a:solidFill>
                  <a:srgbClr val="DDDDDD"/>
                </a:solidFill>
              </a:defRPr>
            </a:lvl8pPr>
            <a:lvl9pPr marL="3886200" indent="-228600" eaLnBrk="0" fontAlgn="base" hangingPunct="0">
              <a:spcBef>
                <a:spcPct val="20000"/>
              </a:spcBef>
              <a:spcAft>
                <a:spcPct val="0"/>
              </a:spcAft>
              <a:buClr>
                <a:srgbClr val="DDDDDD"/>
              </a:buClr>
              <a:buChar char="•"/>
              <a:defRPr sz="2600">
                <a:solidFill>
                  <a:srgbClr val="DDDDDD"/>
                </a:solidFill>
              </a:defRPr>
            </a:lvl9pPr>
          </a:lstStyle>
          <a:p>
            <a:r>
              <a:rPr lang="de-CH" altLang="fr-FR" dirty="0">
                <a:solidFill>
                  <a:srgbClr val="000000"/>
                </a:solidFill>
              </a:rPr>
              <a:t>1-2</a:t>
            </a:r>
          </a:p>
        </p:txBody>
      </p:sp>
      <p:sp>
        <p:nvSpPr>
          <p:cNvPr id="33" name="Textfeld 6"/>
          <p:cNvSpPr txBox="1">
            <a:spLocks noChangeArrowheads="1"/>
          </p:cNvSpPr>
          <p:nvPr/>
        </p:nvSpPr>
        <p:spPr bwMode="auto">
          <a:xfrm>
            <a:off x="2484168" y="1582670"/>
            <a:ext cx="900000" cy="180000"/>
          </a:xfrm>
          <a:prstGeom prst="rect">
            <a:avLst/>
          </a:prstGeom>
          <a:solidFill>
            <a:srgbClr val="FFFF99"/>
          </a:solidFill>
          <a:ln w="9525">
            <a:solidFill>
              <a:schemeClr val="bg2"/>
            </a:solidFill>
            <a:miter lim="800000"/>
            <a:headEnd/>
            <a:tailEnd/>
          </a:ln>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lnSpc>
                <a:spcPct val="150000"/>
              </a:lnSpc>
              <a:spcBef>
                <a:spcPct val="0"/>
              </a:spcBef>
              <a:buFontTx/>
              <a:buNone/>
            </a:pPr>
            <a:r>
              <a:rPr lang="de-CH" altLang="fr-FR" sz="1200" dirty="0" smtClean="0">
                <a:solidFill>
                  <a:srgbClr val="000000"/>
                </a:solidFill>
              </a:rPr>
              <a:t>3-5</a:t>
            </a:r>
            <a:endParaRPr lang="de-CH" altLang="fr-FR" sz="1200" dirty="0">
              <a:solidFill>
                <a:srgbClr val="000000"/>
              </a:solidFill>
            </a:endParaRPr>
          </a:p>
        </p:txBody>
      </p:sp>
      <p:sp>
        <p:nvSpPr>
          <p:cNvPr id="34" name="Textfeld 8"/>
          <p:cNvSpPr txBox="1">
            <a:spLocks noChangeArrowheads="1"/>
          </p:cNvSpPr>
          <p:nvPr/>
        </p:nvSpPr>
        <p:spPr bwMode="auto">
          <a:xfrm>
            <a:off x="3384368" y="1582670"/>
            <a:ext cx="900000" cy="180000"/>
          </a:xfrm>
          <a:prstGeom prst="rect">
            <a:avLst/>
          </a:prstGeom>
          <a:solidFill>
            <a:srgbClr val="FFFF99"/>
          </a:solidFill>
          <a:ln w="9525">
            <a:solidFill>
              <a:schemeClr val="bg2"/>
            </a:solidFill>
            <a:miter lim="800000"/>
            <a:headEnd/>
            <a:tailEnd/>
          </a:ln>
        </p:spPr>
        <p:txBody>
          <a:bodyPr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lnSpc>
                <a:spcPct val="150000"/>
              </a:lnSpc>
              <a:spcBef>
                <a:spcPct val="0"/>
              </a:spcBef>
              <a:buFontTx/>
              <a:buNone/>
            </a:pPr>
            <a:r>
              <a:rPr lang="de-CH" altLang="fr-FR" sz="1200" dirty="0" smtClean="0">
                <a:solidFill>
                  <a:srgbClr val="000000"/>
                </a:solidFill>
              </a:rPr>
              <a:t>6-8</a:t>
            </a:r>
            <a:endParaRPr lang="de-CH" altLang="fr-FR" sz="1200" dirty="0">
              <a:solidFill>
                <a:srgbClr val="000000"/>
              </a:solidFill>
            </a:endParaRPr>
          </a:p>
        </p:txBody>
      </p:sp>
      <p:sp>
        <p:nvSpPr>
          <p:cNvPr id="35" name="Textfeld 10"/>
          <p:cNvSpPr txBox="1">
            <a:spLocks noChangeArrowheads="1"/>
          </p:cNvSpPr>
          <p:nvPr/>
        </p:nvSpPr>
        <p:spPr bwMode="auto">
          <a:xfrm>
            <a:off x="4284368" y="1582670"/>
            <a:ext cx="900000" cy="180000"/>
          </a:xfrm>
          <a:prstGeom prst="rect">
            <a:avLst/>
          </a:prstGeom>
          <a:solidFill>
            <a:srgbClr val="FFFF99"/>
          </a:solidFill>
          <a:ln w="9525">
            <a:solidFill>
              <a:schemeClr val="bg2"/>
            </a:solidFill>
            <a:miter lim="800000"/>
            <a:headEnd/>
            <a:tailEnd/>
          </a:ln>
        </p:spPr>
        <p:txBody>
          <a:bodyPr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lnSpc>
                <a:spcPct val="150000"/>
              </a:lnSpc>
              <a:spcBef>
                <a:spcPct val="0"/>
              </a:spcBef>
              <a:buFontTx/>
              <a:buNone/>
            </a:pPr>
            <a:r>
              <a:rPr lang="de-CH" altLang="fr-FR" sz="1200" dirty="0" smtClean="0">
                <a:solidFill>
                  <a:srgbClr val="000000"/>
                </a:solidFill>
              </a:rPr>
              <a:t>9-11</a:t>
            </a:r>
            <a:endParaRPr lang="de-CH" altLang="fr-FR" sz="1200" dirty="0">
              <a:solidFill>
                <a:srgbClr val="000000"/>
              </a:solidFill>
            </a:endParaRPr>
          </a:p>
        </p:txBody>
      </p:sp>
      <p:sp>
        <p:nvSpPr>
          <p:cNvPr id="36" name="Textfeld 12"/>
          <p:cNvSpPr txBox="1">
            <a:spLocks noChangeArrowheads="1"/>
          </p:cNvSpPr>
          <p:nvPr/>
        </p:nvSpPr>
        <p:spPr bwMode="auto">
          <a:xfrm>
            <a:off x="5184368" y="1582670"/>
            <a:ext cx="900000" cy="180000"/>
          </a:xfrm>
          <a:prstGeom prst="rect">
            <a:avLst/>
          </a:prstGeom>
          <a:solidFill>
            <a:srgbClr val="FFFF99"/>
          </a:solidFill>
          <a:ln w="9525">
            <a:solidFill>
              <a:schemeClr val="bg2"/>
            </a:solidFill>
            <a:miter lim="800000"/>
            <a:headEnd/>
            <a:tailEnd/>
          </a:ln>
        </p:spPr>
        <p:txBody>
          <a:bodyPr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lnSpc>
                <a:spcPct val="150000"/>
              </a:lnSpc>
              <a:spcBef>
                <a:spcPct val="0"/>
              </a:spcBef>
              <a:buFontTx/>
              <a:buNone/>
            </a:pPr>
            <a:r>
              <a:rPr lang="de-CH" altLang="fr-FR" sz="1200" dirty="0" smtClean="0">
                <a:solidFill>
                  <a:srgbClr val="000000"/>
                </a:solidFill>
              </a:rPr>
              <a:t>12</a:t>
            </a:r>
            <a:endParaRPr lang="de-CH" altLang="fr-FR" sz="1200" dirty="0">
              <a:solidFill>
                <a:srgbClr val="000000"/>
              </a:solidFill>
            </a:endParaRPr>
          </a:p>
        </p:txBody>
      </p:sp>
      <p:sp>
        <p:nvSpPr>
          <p:cNvPr id="37" name="Textfeld 14"/>
          <p:cNvSpPr txBox="1">
            <a:spLocks noChangeArrowheads="1"/>
          </p:cNvSpPr>
          <p:nvPr/>
        </p:nvSpPr>
        <p:spPr bwMode="auto">
          <a:xfrm>
            <a:off x="6084368" y="1583685"/>
            <a:ext cx="900000" cy="180000"/>
          </a:xfrm>
          <a:prstGeom prst="rect">
            <a:avLst/>
          </a:prstGeom>
          <a:solidFill>
            <a:srgbClr val="FFFF99"/>
          </a:solidFill>
          <a:ln w="9525">
            <a:solidFill>
              <a:schemeClr val="bg2"/>
            </a:solidFill>
            <a:miter lim="800000"/>
            <a:headEnd/>
            <a:tailEnd/>
          </a:ln>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lnSpc>
                <a:spcPct val="150000"/>
              </a:lnSpc>
              <a:spcBef>
                <a:spcPct val="0"/>
              </a:spcBef>
              <a:buFontTx/>
              <a:buNone/>
            </a:pPr>
            <a:r>
              <a:rPr lang="de-CH" altLang="fr-FR" sz="1200" dirty="0" smtClean="0">
                <a:solidFill>
                  <a:srgbClr val="000000"/>
                </a:solidFill>
              </a:rPr>
              <a:t>13-15</a:t>
            </a:r>
            <a:endParaRPr lang="de-CH" altLang="fr-FR" sz="1200" dirty="0">
              <a:solidFill>
                <a:srgbClr val="000000"/>
              </a:solidFill>
            </a:endParaRPr>
          </a:p>
        </p:txBody>
      </p:sp>
      <p:grpSp>
        <p:nvGrpSpPr>
          <p:cNvPr id="15" name="Gruppieren 14"/>
          <p:cNvGrpSpPr/>
          <p:nvPr/>
        </p:nvGrpSpPr>
        <p:grpSpPr>
          <a:xfrm>
            <a:off x="2354024" y="3933056"/>
            <a:ext cx="3190184" cy="1080121"/>
            <a:chOff x="2354024" y="3933056"/>
            <a:chExt cx="3190184" cy="1080121"/>
          </a:xfrm>
        </p:grpSpPr>
        <p:sp>
          <p:nvSpPr>
            <p:cNvPr id="61" name="Rechteck 60"/>
            <p:cNvSpPr/>
            <p:nvPr/>
          </p:nvSpPr>
          <p:spPr bwMode="auto">
            <a:xfrm>
              <a:off x="2354024" y="3938773"/>
              <a:ext cx="3190184" cy="1074404"/>
            </a:xfrm>
            <a:prstGeom prst="rect">
              <a:avLst/>
            </a:prstGeom>
            <a:gradFill flip="none" rotWithShape="1">
              <a:gsLst>
                <a:gs pos="0">
                  <a:srgbClr val="00B050"/>
                </a:gs>
                <a:gs pos="35000">
                  <a:srgbClr val="92D050"/>
                </a:gs>
                <a:gs pos="68000">
                  <a:srgbClr val="FFFF00"/>
                </a:gs>
                <a:gs pos="100000">
                  <a:srgbClr val="FFC000"/>
                </a:gs>
              </a:gsLst>
              <a:lin ang="0" scaled="1"/>
              <a:tileRect/>
            </a:gradFill>
            <a:ln w="25400" cap="flat" cmpd="sng" algn="ctr">
              <a:solidFill>
                <a:schemeClr val="tx1"/>
              </a:solidFill>
              <a:prstDash val="sysDash"/>
              <a:round/>
              <a:headEnd type="none" w="med" len="med"/>
              <a:tailEnd type="none" w="med" len="med"/>
            </a:ln>
            <a:effectLst/>
          </p:spPr>
          <p:txBody>
            <a:bodyPr rot="0" spcFirstLastPara="0" vertOverflow="overflow" horzOverflow="overflow" vert="vert" wrap="square" lIns="91431" tIns="45715" rIns="91431" bIns="45715" numCol="1" spcCol="0" rtlCol="0" fromWordArt="0" anchor="ctr" anchorCtr="0" forceAA="0" compatLnSpc="1">
              <a:prstTxWarp prst="textNoShape">
                <a:avLst/>
              </a:prstTxWarp>
              <a:noAutofit/>
            </a:bodyPr>
            <a:lstStyle/>
            <a:p>
              <a:endParaRPr lang="de-CH" dirty="0">
                <a:solidFill>
                  <a:srgbClr val="000000"/>
                </a:solidFill>
              </a:endParaRPr>
            </a:p>
          </p:txBody>
        </p:sp>
        <p:sp>
          <p:nvSpPr>
            <p:cNvPr id="64" name="Textfeld 63"/>
            <p:cNvSpPr txBox="1"/>
            <p:nvPr/>
          </p:nvSpPr>
          <p:spPr>
            <a:xfrm>
              <a:off x="2354024" y="3933056"/>
              <a:ext cx="2001952" cy="461665"/>
            </a:xfrm>
            <a:prstGeom prst="rect">
              <a:avLst/>
            </a:prstGeom>
            <a:noFill/>
          </p:spPr>
          <p:txBody>
            <a:bodyPr wrap="square" rtlCol="0">
              <a:spAutoFit/>
            </a:bodyPr>
            <a:lstStyle/>
            <a:p>
              <a:pPr algn="l"/>
              <a:r>
                <a:rPr lang="de-CH" smtClean="0">
                  <a:solidFill>
                    <a:srgbClr val="000000"/>
                  </a:solidFill>
                </a:rPr>
                <a:t>jeux </a:t>
              </a:r>
              <a:r>
                <a:rPr lang="de-CH" dirty="0" smtClean="0">
                  <a:solidFill>
                    <a:srgbClr val="000000"/>
                  </a:solidFill>
                </a:rPr>
                <a:t>(4)</a:t>
              </a:r>
              <a:endParaRPr lang="de-CH" dirty="0">
                <a:solidFill>
                  <a:srgbClr val="000000"/>
                </a:solidFill>
              </a:endParaRPr>
            </a:p>
            <a:p>
              <a:pPr algn="l"/>
              <a:endParaRPr lang="de-CH" dirty="0">
                <a:solidFill>
                  <a:srgbClr val="000000"/>
                </a:solidFill>
              </a:endParaRPr>
            </a:p>
          </p:txBody>
        </p:sp>
      </p:grpSp>
      <p:sp>
        <p:nvSpPr>
          <p:cNvPr id="38" name="Textfeld 16"/>
          <p:cNvSpPr txBox="1">
            <a:spLocks noChangeArrowheads="1"/>
          </p:cNvSpPr>
          <p:nvPr/>
        </p:nvSpPr>
        <p:spPr bwMode="auto">
          <a:xfrm>
            <a:off x="6984368" y="1583685"/>
            <a:ext cx="900000" cy="180000"/>
          </a:xfrm>
          <a:prstGeom prst="rect">
            <a:avLst/>
          </a:prstGeom>
          <a:solidFill>
            <a:srgbClr val="FFFF99"/>
          </a:solidFill>
          <a:ln w="9525">
            <a:solidFill>
              <a:schemeClr val="bg2"/>
            </a:solidFill>
            <a:miter lim="800000"/>
            <a:headEnd/>
            <a:tailEnd/>
          </a:ln>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lnSpc>
                <a:spcPct val="150000"/>
              </a:lnSpc>
              <a:spcBef>
                <a:spcPct val="0"/>
              </a:spcBef>
              <a:buFontTx/>
              <a:buNone/>
            </a:pPr>
            <a:r>
              <a:rPr lang="de-CH" altLang="fr-FR" sz="1200" dirty="0" smtClean="0">
                <a:solidFill>
                  <a:srgbClr val="000000"/>
                </a:solidFill>
              </a:rPr>
              <a:t>16-18</a:t>
            </a:r>
            <a:endParaRPr lang="de-CH" altLang="fr-FR" sz="1200" dirty="0">
              <a:solidFill>
                <a:srgbClr val="000000"/>
              </a:solidFill>
            </a:endParaRPr>
          </a:p>
        </p:txBody>
      </p:sp>
      <p:sp>
        <p:nvSpPr>
          <p:cNvPr id="8" name="Rechteck 7"/>
          <p:cNvSpPr/>
          <p:nvPr/>
        </p:nvSpPr>
        <p:spPr bwMode="auto">
          <a:xfrm rot="16200000">
            <a:off x="47017" y="3590070"/>
            <a:ext cx="3721376" cy="432048"/>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algn="l"/>
            <a:r>
              <a:rPr lang="fr-CH" b="1" dirty="0">
                <a:solidFill>
                  <a:schemeClr val="bg1"/>
                </a:solidFill>
              </a:rPr>
              <a:t>TFA (3 disciplines partielles) </a:t>
            </a:r>
            <a:endParaRPr lang="fr-CH" dirty="0">
              <a:solidFill>
                <a:schemeClr val="bg1"/>
              </a:solidFill>
            </a:endParaRPr>
          </a:p>
          <a:p>
            <a:pPr algn="l"/>
            <a:r>
              <a:rPr lang="de-CH" b="1" dirty="0">
                <a:solidFill>
                  <a:schemeClr val="bg1"/>
                </a:solidFill>
                <a:sym typeface="Wingdings" panose="05000000000000000000" pitchFamily="2" charset="2"/>
              </a:rPr>
              <a:t></a:t>
            </a:r>
            <a:r>
              <a:rPr lang="de-CH" b="1" dirty="0">
                <a:solidFill>
                  <a:schemeClr val="bg1"/>
                </a:solidFill>
              </a:rPr>
              <a:t> </a:t>
            </a:r>
            <a:r>
              <a:rPr lang="fr-CH" b="1" dirty="0">
                <a:solidFill>
                  <a:schemeClr val="bg1"/>
                </a:solidFill>
              </a:rPr>
              <a:t>test d‘admission</a:t>
            </a:r>
            <a:endParaRPr lang="de-CH" b="1" dirty="0" smtClean="0">
              <a:solidFill>
                <a:schemeClr val="bg1"/>
              </a:solidFill>
            </a:endParaRPr>
          </a:p>
        </p:txBody>
      </p:sp>
      <p:sp>
        <p:nvSpPr>
          <p:cNvPr id="49" name="Rechteck 48"/>
          <p:cNvSpPr/>
          <p:nvPr/>
        </p:nvSpPr>
        <p:spPr bwMode="auto">
          <a:xfrm>
            <a:off x="6084367" y="3938772"/>
            <a:ext cx="1758346" cy="1074404"/>
          </a:xfrm>
          <a:prstGeom prst="rect">
            <a:avLst/>
          </a:prstGeom>
          <a:gradFill>
            <a:gsLst>
              <a:gs pos="0">
                <a:srgbClr val="00B050"/>
              </a:gs>
              <a:gs pos="35000">
                <a:srgbClr val="92D050"/>
              </a:gs>
              <a:gs pos="68000">
                <a:srgbClr val="FFFF00"/>
              </a:gs>
              <a:gs pos="100000">
                <a:srgbClr val="FFC000"/>
              </a:gs>
            </a:gsLst>
            <a:lin ang="0" scaled="1"/>
          </a:gradFill>
          <a:ln w="25400" cap="flat" cmpd="sng" algn="ctr">
            <a:solidFill>
              <a:schemeClr val="tx1"/>
            </a:solidFill>
            <a:prstDash val="sysDash"/>
            <a:round/>
            <a:headEnd type="none" w="med" len="med"/>
            <a:tailEnd type="none" w="med" len="med"/>
          </a:ln>
          <a:effectLst/>
        </p:spPr>
        <p:txBody>
          <a:bodyPr rot="0" spcFirstLastPara="0" vertOverflow="overflow" horzOverflow="overflow" vert="vert" wrap="square" lIns="91431" tIns="45715" rIns="91431" bIns="45715" numCol="1" spcCol="0" rtlCol="0" fromWordArt="0" anchor="ctr" anchorCtr="0" forceAA="0" compatLnSpc="1">
            <a:prstTxWarp prst="textNoShape">
              <a:avLst/>
            </a:prstTxWarp>
            <a:noAutofit/>
          </a:bodyPr>
          <a:lstStyle/>
          <a:p>
            <a:endParaRPr lang="de-CH" dirty="0">
              <a:solidFill>
                <a:srgbClr val="000000"/>
              </a:solidFill>
            </a:endParaRPr>
          </a:p>
        </p:txBody>
      </p:sp>
      <p:grpSp>
        <p:nvGrpSpPr>
          <p:cNvPr id="14" name="Gruppieren 13"/>
          <p:cNvGrpSpPr/>
          <p:nvPr/>
        </p:nvGrpSpPr>
        <p:grpSpPr>
          <a:xfrm>
            <a:off x="2354024" y="2863663"/>
            <a:ext cx="3190184" cy="461665"/>
            <a:chOff x="2354024" y="2924944"/>
            <a:chExt cx="3190184" cy="1402532"/>
          </a:xfrm>
        </p:grpSpPr>
        <p:sp>
          <p:nvSpPr>
            <p:cNvPr id="12" name="Rechteck 11"/>
            <p:cNvSpPr/>
            <p:nvPr/>
          </p:nvSpPr>
          <p:spPr bwMode="auto">
            <a:xfrm>
              <a:off x="2354024" y="2930661"/>
              <a:ext cx="3190184" cy="930387"/>
            </a:xfrm>
            <a:prstGeom prst="rect">
              <a:avLst/>
            </a:prstGeom>
            <a:solidFill>
              <a:srgbClr val="0099CC">
                <a:alpha val="30000"/>
              </a:srgbClr>
            </a:solidFill>
            <a:ln w="25400" cap="flat" cmpd="sng" algn="ctr">
              <a:solidFill>
                <a:schemeClr val="tx1"/>
              </a:solidFill>
              <a:prstDash val="sysDash"/>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endParaRPr lang="de-CH" dirty="0">
                <a:solidFill>
                  <a:srgbClr val="000000"/>
                </a:solidFill>
              </a:endParaRPr>
            </a:p>
          </p:txBody>
        </p:sp>
        <p:sp>
          <p:nvSpPr>
            <p:cNvPr id="13" name="Textfeld 12"/>
            <p:cNvSpPr txBox="1"/>
            <p:nvPr/>
          </p:nvSpPr>
          <p:spPr>
            <a:xfrm>
              <a:off x="2354024" y="2924944"/>
              <a:ext cx="2001261" cy="1402532"/>
            </a:xfrm>
            <a:prstGeom prst="rect">
              <a:avLst/>
            </a:prstGeom>
            <a:noFill/>
          </p:spPr>
          <p:txBody>
            <a:bodyPr wrap="square" rtlCol="0">
              <a:spAutoFit/>
            </a:bodyPr>
            <a:lstStyle/>
            <a:p>
              <a:pPr algn="l"/>
              <a:r>
                <a:rPr lang="fr-CH" dirty="0" smtClean="0">
                  <a:solidFill>
                    <a:srgbClr val="000000"/>
                  </a:solidFill>
                </a:rPr>
                <a:t>Circuit axé sur la force (5)</a:t>
              </a:r>
            </a:p>
            <a:p>
              <a:endParaRPr lang="fr-CH" dirty="0">
                <a:solidFill>
                  <a:srgbClr val="000000"/>
                </a:solidFill>
              </a:endParaRPr>
            </a:p>
          </p:txBody>
        </p:sp>
      </p:grpSp>
      <p:sp>
        <p:nvSpPr>
          <p:cNvPr id="53" name="Rechteck 52"/>
          <p:cNvSpPr/>
          <p:nvPr/>
        </p:nvSpPr>
        <p:spPr bwMode="auto">
          <a:xfrm>
            <a:off x="5940152" y="2826514"/>
            <a:ext cx="1987647" cy="2267054"/>
          </a:xfrm>
          <a:prstGeom prst="rect">
            <a:avLst/>
          </a:prstGeom>
          <a:noFill/>
          <a:ln w="25400" cap="flat" cmpd="sng" algn="ctr">
            <a:solidFill>
              <a:schemeClr val="tx1"/>
            </a:solid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endParaRPr lang="de-CH" dirty="0" smtClean="0">
              <a:solidFill>
                <a:srgbClr val="000000"/>
              </a:solidFill>
            </a:endParaRPr>
          </a:p>
        </p:txBody>
      </p:sp>
      <p:sp>
        <p:nvSpPr>
          <p:cNvPr id="42" name="Rechteck 41"/>
          <p:cNvSpPr/>
          <p:nvPr/>
        </p:nvSpPr>
        <p:spPr bwMode="auto">
          <a:xfrm rot="16200000">
            <a:off x="5738058" y="3597257"/>
            <a:ext cx="3716700" cy="432048"/>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algn="l"/>
            <a:r>
              <a:rPr lang="fr-CH" sz="1000" b="1" dirty="0">
                <a:solidFill>
                  <a:schemeClr val="bg1"/>
                </a:solidFill>
              </a:rPr>
              <a:t>TFA (3 disciplines partielles) </a:t>
            </a:r>
            <a:endParaRPr lang="fr-CH" sz="1000" dirty="0">
              <a:solidFill>
                <a:schemeClr val="bg1"/>
              </a:solidFill>
            </a:endParaRPr>
          </a:p>
          <a:p>
            <a:pPr algn="l"/>
            <a:r>
              <a:rPr lang="de-CH" sz="1000" b="1" dirty="0">
                <a:solidFill>
                  <a:schemeClr val="bg1"/>
                </a:solidFill>
                <a:sym typeface="Wingdings" panose="05000000000000000000" pitchFamily="2" charset="2"/>
              </a:rPr>
              <a:t></a:t>
            </a:r>
            <a:r>
              <a:rPr lang="de-CH" sz="1000" b="1" dirty="0" smtClean="0">
                <a:solidFill>
                  <a:srgbClr val="FFFFFF"/>
                </a:solidFill>
                <a:sym typeface="Wingdings" panose="05000000000000000000" pitchFamily="2" charset="2"/>
              </a:rPr>
              <a:t> Test final</a:t>
            </a:r>
            <a:endParaRPr lang="de-CH" sz="1000" b="1" dirty="0" smtClean="0">
              <a:solidFill>
                <a:srgbClr val="FFFFFF"/>
              </a:solidFill>
            </a:endParaRPr>
          </a:p>
        </p:txBody>
      </p:sp>
      <p:sp>
        <p:nvSpPr>
          <p:cNvPr id="60" name="Textfeld 11"/>
          <p:cNvSpPr txBox="1">
            <a:spLocks noChangeArrowheads="1"/>
          </p:cNvSpPr>
          <p:nvPr/>
        </p:nvSpPr>
        <p:spPr bwMode="auto">
          <a:xfrm>
            <a:off x="6984467" y="2563384"/>
            <a:ext cx="971909" cy="261610"/>
          </a:xfrm>
          <a:prstGeom prst="rect">
            <a:avLst/>
          </a:prstGeom>
          <a:solidFill>
            <a:schemeClr val="bg1"/>
          </a:solidFill>
          <a:ln w="9525">
            <a:noFill/>
            <a:miter lim="800000"/>
            <a:headEnd/>
            <a:tailEnd/>
          </a:ln>
          <a:extLst/>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spcBef>
                <a:spcPct val="0"/>
              </a:spcBef>
              <a:buFontTx/>
              <a:buNone/>
            </a:pPr>
            <a:r>
              <a:rPr lang="de-CH" altLang="fr-FR" sz="1100" b="1" dirty="0" err="1" smtClean="0">
                <a:solidFill>
                  <a:srgbClr val="000000"/>
                </a:solidFill>
              </a:rPr>
              <a:t>tournoi</a:t>
            </a:r>
            <a:endParaRPr lang="de-CH" altLang="fr-FR" sz="1100" b="1" dirty="0">
              <a:solidFill>
                <a:srgbClr val="000000"/>
              </a:solidFill>
            </a:endParaRPr>
          </a:p>
        </p:txBody>
      </p:sp>
      <p:sp>
        <p:nvSpPr>
          <p:cNvPr id="62" name="Rechteck 61"/>
          <p:cNvSpPr/>
          <p:nvPr/>
        </p:nvSpPr>
        <p:spPr bwMode="auto">
          <a:xfrm>
            <a:off x="2250193" y="2826514"/>
            <a:ext cx="3446415" cy="2267055"/>
          </a:xfrm>
          <a:prstGeom prst="rect">
            <a:avLst/>
          </a:prstGeom>
          <a:noFill/>
          <a:ln w="25400" cap="flat" cmpd="sng" algn="ctr">
            <a:solidFill>
              <a:schemeClr val="tx1"/>
            </a:solid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endParaRPr lang="de-CH" dirty="0" smtClean="0">
              <a:solidFill>
                <a:srgbClr val="000000"/>
              </a:solidFill>
            </a:endParaRPr>
          </a:p>
        </p:txBody>
      </p:sp>
      <p:sp>
        <p:nvSpPr>
          <p:cNvPr id="50" name="Rechteck 49"/>
          <p:cNvSpPr/>
          <p:nvPr/>
        </p:nvSpPr>
        <p:spPr bwMode="auto">
          <a:xfrm>
            <a:off x="2344722" y="3589320"/>
            <a:ext cx="3190184" cy="296262"/>
          </a:xfrm>
          <a:prstGeom prst="rect">
            <a:avLst/>
          </a:prstGeom>
          <a:solidFill>
            <a:srgbClr val="0099CC">
              <a:alpha val="30000"/>
            </a:srgbClr>
          </a:solidFill>
          <a:ln w="25400" cap="flat" cmpd="sng" algn="ctr">
            <a:solidFill>
              <a:schemeClr val="tx1"/>
            </a:solidFill>
            <a:prstDash val="sysDash"/>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endParaRPr lang="de-CH" dirty="0">
              <a:solidFill>
                <a:srgbClr val="000000"/>
              </a:solidFill>
            </a:endParaRPr>
          </a:p>
        </p:txBody>
      </p:sp>
      <p:sp>
        <p:nvSpPr>
          <p:cNvPr id="43" name="Rechteck 42"/>
          <p:cNvSpPr/>
          <p:nvPr/>
        </p:nvSpPr>
        <p:spPr bwMode="auto">
          <a:xfrm rot="16200000">
            <a:off x="2709087" y="3592296"/>
            <a:ext cx="3725827" cy="432048"/>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algn="l"/>
            <a:r>
              <a:rPr lang="fr-CH" sz="1100" b="1" dirty="0">
                <a:solidFill>
                  <a:schemeClr val="bg1"/>
                </a:solidFill>
              </a:rPr>
              <a:t>TFA </a:t>
            </a:r>
            <a:r>
              <a:rPr lang="fr-CH" sz="1100" b="1" dirty="0" smtClean="0">
                <a:solidFill>
                  <a:schemeClr val="bg1"/>
                </a:solidFill>
              </a:rPr>
              <a:t>(5 </a:t>
            </a:r>
            <a:r>
              <a:rPr lang="fr-CH" sz="1100" b="1" dirty="0">
                <a:solidFill>
                  <a:schemeClr val="bg1"/>
                </a:solidFill>
              </a:rPr>
              <a:t>disciplines partielles) </a:t>
            </a:r>
            <a:endParaRPr lang="fr-CH" sz="1100" dirty="0">
              <a:solidFill>
                <a:schemeClr val="bg1"/>
              </a:solidFill>
            </a:endParaRPr>
          </a:p>
          <a:p>
            <a:pPr algn="l"/>
            <a:r>
              <a:rPr lang="de-CH" sz="1100" b="1" dirty="0">
                <a:solidFill>
                  <a:schemeClr val="bg1"/>
                </a:solidFill>
                <a:sym typeface="Wingdings" panose="05000000000000000000" pitchFamily="2" charset="2"/>
              </a:rPr>
              <a:t></a:t>
            </a:r>
            <a:r>
              <a:rPr lang="de-CH" sz="1100" b="1" dirty="0" smtClean="0">
                <a:solidFill>
                  <a:srgbClr val="FFFFFF"/>
                </a:solidFill>
                <a:sym typeface="Wingdings" panose="05000000000000000000" pitchFamily="2" charset="2"/>
              </a:rPr>
              <a:t> DSM</a:t>
            </a:r>
            <a:endParaRPr lang="de-CH" sz="1100" b="1" dirty="0" smtClean="0">
              <a:solidFill>
                <a:srgbClr val="FFFFFF"/>
              </a:solidFill>
            </a:endParaRPr>
          </a:p>
        </p:txBody>
      </p:sp>
      <p:sp>
        <p:nvSpPr>
          <p:cNvPr id="45" name="Textfeld 11"/>
          <p:cNvSpPr txBox="1">
            <a:spLocks noChangeArrowheads="1"/>
          </p:cNvSpPr>
          <p:nvPr/>
        </p:nvSpPr>
        <p:spPr bwMode="auto">
          <a:xfrm>
            <a:off x="5211594" y="5218897"/>
            <a:ext cx="900000" cy="430887"/>
          </a:xfrm>
          <a:prstGeom prst="rect">
            <a:avLst/>
          </a:prstGeom>
          <a:solidFill>
            <a:srgbClr val="92D050"/>
          </a:solidFill>
          <a:ln w="9525">
            <a:solidFill>
              <a:schemeClr val="bg2"/>
            </a:solidFill>
            <a:miter lim="800000"/>
            <a:headEnd/>
            <a:tailEnd/>
          </a:ln>
          <a:extLst/>
        </p:spPr>
        <p:txBody>
          <a:bodyPr wrap="square" anchor="ctr">
            <a:spAutoFit/>
          </a:bodyPr>
          <a:lstStyle>
            <a:defPPr>
              <a:defRPr lang="de-CH"/>
            </a:defPPr>
            <a:lvl1pPr algn="ctr">
              <a:buFontTx/>
              <a:buNone/>
              <a:defRPr sz="1100"/>
            </a:lvl1pPr>
            <a:lvl2pPr marL="742950" indent="-285750">
              <a:spcBef>
                <a:spcPct val="20000"/>
              </a:spcBef>
              <a:buClr>
                <a:schemeClr val="bg2"/>
              </a:buClr>
              <a:buChar char="•"/>
              <a:defRPr sz="2600">
                <a:solidFill>
                  <a:srgbClr val="808080"/>
                </a:solidFill>
              </a:defRPr>
            </a:lvl2pPr>
            <a:lvl3pPr marL="1143000" indent="-228600">
              <a:spcBef>
                <a:spcPct val="20000"/>
              </a:spcBef>
              <a:buClr>
                <a:srgbClr val="B2B2B2"/>
              </a:buClr>
              <a:buChar char="•"/>
              <a:defRPr sz="2600">
                <a:solidFill>
                  <a:srgbClr val="B2B2B2"/>
                </a:solidFill>
              </a:defRPr>
            </a:lvl3pPr>
            <a:lvl4pPr marL="1600200" indent="-228600">
              <a:spcBef>
                <a:spcPct val="20000"/>
              </a:spcBef>
              <a:buClr>
                <a:srgbClr val="C0C0C0"/>
              </a:buClr>
              <a:buChar char="•"/>
              <a:defRPr sz="2600">
                <a:solidFill>
                  <a:srgbClr val="C0C0C0"/>
                </a:solidFill>
              </a:defRPr>
            </a:lvl4pPr>
            <a:lvl5pPr marL="2057400" indent="-228600">
              <a:spcBef>
                <a:spcPct val="20000"/>
              </a:spcBef>
              <a:buClr>
                <a:srgbClr val="DDDDDD"/>
              </a:buClr>
              <a:buChar char="•"/>
              <a:defRPr sz="2600">
                <a:solidFill>
                  <a:srgbClr val="DDDDDD"/>
                </a:solidFill>
              </a:defRPr>
            </a:lvl5pPr>
            <a:lvl6pPr marL="2514600" indent="-228600" eaLnBrk="0" fontAlgn="base" hangingPunct="0">
              <a:spcBef>
                <a:spcPct val="20000"/>
              </a:spcBef>
              <a:spcAft>
                <a:spcPct val="0"/>
              </a:spcAft>
              <a:buClr>
                <a:srgbClr val="DDDDDD"/>
              </a:buClr>
              <a:buChar char="•"/>
              <a:defRPr sz="2600">
                <a:solidFill>
                  <a:srgbClr val="DDDDDD"/>
                </a:solidFill>
              </a:defRPr>
            </a:lvl6pPr>
            <a:lvl7pPr marL="2971800" indent="-228600" eaLnBrk="0" fontAlgn="base" hangingPunct="0">
              <a:spcBef>
                <a:spcPct val="20000"/>
              </a:spcBef>
              <a:spcAft>
                <a:spcPct val="0"/>
              </a:spcAft>
              <a:buClr>
                <a:srgbClr val="DDDDDD"/>
              </a:buClr>
              <a:buChar char="•"/>
              <a:defRPr sz="2600">
                <a:solidFill>
                  <a:srgbClr val="DDDDDD"/>
                </a:solidFill>
              </a:defRPr>
            </a:lvl7pPr>
            <a:lvl8pPr marL="3429000" indent="-228600" eaLnBrk="0" fontAlgn="base" hangingPunct="0">
              <a:spcBef>
                <a:spcPct val="20000"/>
              </a:spcBef>
              <a:spcAft>
                <a:spcPct val="0"/>
              </a:spcAft>
              <a:buClr>
                <a:srgbClr val="DDDDDD"/>
              </a:buClr>
              <a:buChar char="•"/>
              <a:defRPr sz="2600">
                <a:solidFill>
                  <a:srgbClr val="DDDDDD"/>
                </a:solidFill>
              </a:defRPr>
            </a:lvl8pPr>
            <a:lvl9pPr marL="3886200" indent="-228600" eaLnBrk="0" fontAlgn="base" hangingPunct="0">
              <a:spcBef>
                <a:spcPct val="20000"/>
              </a:spcBef>
              <a:spcAft>
                <a:spcPct val="0"/>
              </a:spcAft>
              <a:buClr>
                <a:srgbClr val="DDDDDD"/>
              </a:buClr>
              <a:buChar char="•"/>
              <a:defRPr sz="2600">
                <a:solidFill>
                  <a:srgbClr val="DDDDDD"/>
                </a:solidFill>
              </a:defRPr>
            </a:lvl9pPr>
          </a:lstStyle>
          <a:p>
            <a:r>
              <a:rPr lang="de-CH" altLang="fr-FR" dirty="0" smtClean="0">
                <a:solidFill>
                  <a:srgbClr val="000000"/>
                </a:solidFill>
              </a:rPr>
              <a:t>PCC</a:t>
            </a:r>
            <a:endParaRPr lang="de-CH" altLang="fr-FR" dirty="0">
              <a:solidFill>
                <a:srgbClr val="000000"/>
              </a:solidFill>
            </a:endParaRPr>
          </a:p>
          <a:p>
            <a:r>
              <a:rPr lang="de-CH" altLang="fr-FR" dirty="0" err="1" smtClean="0">
                <a:solidFill>
                  <a:srgbClr val="000000"/>
                </a:solidFill>
              </a:rPr>
              <a:t>grimper</a:t>
            </a:r>
            <a:endParaRPr lang="de-CH" altLang="fr-FR" dirty="0">
              <a:solidFill>
                <a:srgbClr val="000000"/>
              </a:solidFill>
            </a:endParaRPr>
          </a:p>
        </p:txBody>
      </p:sp>
      <p:sp>
        <p:nvSpPr>
          <p:cNvPr id="46" name="Textfeld 5"/>
          <p:cNvSpPr txBox="1">
            <a:spLocks noChangeArrowheads="1"/>
          </p:cNvSpPr>
          <p:nvPr/>
        </p:nvSpPr>
        <p:spPr bwMode="auto">
          <a:xfrm>
            <a:off x="2499447" y="4243735"/>
            <a:ext cx="899999"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spcBef>
                <a:spcPct val="0"/>
              </a:spcBef>
              <a:buFontTx/>
              <a:buNone/>
            </a:pPr>
            <a:r>
              <a:rPr lang="de-CH" altLang="fr-FR" sz="1100" dirty="0" smtClean="0">
                <a:solidFill>
                  <a:srgbClr val="000000"/>
                </a:solidFill>
              </a:rPr>
              <a:t>Minitennis</a:t>
            </a:r>
          </a:p>
          <a:p>
            <a:pPr algn="ctr">
              <a:spcBef>
                <a:spcPct val="0"/>
              </a:spcBef>
              <a:buFontTx/>
              <a:buNone/>
            </a:pPr>
            <a:r>
              <a:rPr lang="de-CH" altLang="fr-FR" sz="1100" dirty="0" smtClean="0">
                <a:solidFill>
                  <a:srgbClr val="000000"/>
                </a:solidFill>
              </a:rPr>
              <a:t>Badminton</a:t>
            </a:r>
          </a:p>
          <a:p>
            <a:pPr algn="ctr">
              <a:spcBef>
                <a:spcPct val="0"/>
              </a:spcBef>
              <a:buFontTx/>
              <a:buNone/>
            </a:pPr>
            <a:r>
              <a:rPr lang="de-CH" altLang="fr-FR" sz="1100" dirty="0" smtClean="0">
                <a:solidFill>
                  <a:srgbClr val="000000"/>
                </a:solidFill>
              </a:rPr>
              <a:t>Volleyball</a:t>
            </a:r>
          </a:p>
          <a:p>
            <a:pPr algn="ctr">
              <a:spcBef>
                <a:spcPct val="0"/>
              </a:spcBef>
              <a:buFontTx/>
              <a:buNone/>
            </a:pPr>
            <a:r>
              <a:rPr lang="de-CH" altLang="fr-FR" sz="1100" dirty="0" smtClean="0">
                <a:solidFill>
                  <a:srgbClr val="000000"/>
                </a:solidFill>
              </a:rPr>
              <a:t>Indiaca</a:t>
            </a:r>
            <a:endParaRPr lang="de-CH" altLang="fr-FR" sz="1100" dirty="0">
              <a:solidFill>
                <a:srgbClr val="000000"/>
              </a:solidFill>
            </a:endParaRPr>
          </a:p>
        </p:txBody>
      </p:sp>
      <p:sp>
        <p:nvSpPr>
          <p:cNvPr id="47" name="Textfeld 7"/>
          <p:cNvSpPr txBox="1">
            <a:spLocks noChangeArrowheads="1"/>
          </p:cNvSpPr>
          <p:nvPr/>
        </p:nvSpPr>
        <p:spPr bwMode="auto">
          <a:xfrm>
            <a:off x="3399446" y="4243735"/>
            <a:ext cx="9000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de-CH"/>
            </a:defPPr>
            <a:lvl1pPr algn="ctr">
              <a:buFontTx/>
              <a:buNone/>
              <a:defRPr sz="1100"/>
            </a:lvl1pPr>
            <a:lvl2pPr marL="742950" indent="-285750">
              <a:spcBef>
                <a:spcPct val="20000"/>
              </a:spcBef>
              <a:buClr>
                <a:schemeClr val="bg2"/>
              </a:buClr>
              <a:buChar char="•"/>
              <a:defRPr sz="2600">
                <a:solidFill>
                  <a:srgbClr val="808080"/>
                </a:solidFill>
              </a:defRPr>
            </a:lvl2pPr>
            <a:lvl3pPr marL="1143000" indent="-228600">
              <a:spcBef>
                <a:spcPct val="20000"/>
              </a:spcBef>
              <a:buClr>
                <a:srgbClr val="B2B2B2"/>
              </a:buClr>
              <a:buChar char="•"/>
              <a:defRPr sz="2600">
                <a:solidFill>
                  <a:srgbClr val="B2B2B2"/>
                </a:solidFill>
              </a:defRPr>
            </a:lvl3pPr>
            <a:lvl4pPr marL="1600200" indent="-228600">
              <a:spcBef>
                <a:spcPct val="20000"/>
              </a:spcBef>
              <a:buClr>
                <a:srgbClr val="C0C0C0"/>
              </a:buClr>
              <a:buChar char="•"/>
              <a:defRPr sz="2600">
                <a:solidFill>
                  <a:srgbClr val="C0C0C0"/>
                </a:solidFill>
              </a:defRPr>
            </a:lvl4pPr>
            <a:lvl5pPr marL="2057400" indent="-228600">
              <a:spcBef>
                <a:spcPct val="20000"/>
              </a:spcBef>
              <a:buClr>
                <a:srgbClr val="DDDDDD"/>
              </a:buClr>
              <a:buChar char="•"/>
              <a:defRPr sz="2600">
                <a:solidFill>
                  <a:srgbClr val="DDDDDD"/>
                </a:solidFill>
              </a:defRPr>
            </a:lvl5pPr>
            <a:lvl6pPr marL="2514600" indent="-228600" eaLnBrk="0" fontAlgn="base" hangingPunct="0">
              <a:spcBef>
                <a:spcPct val="20000"/>
              </a:spcBef>
              <a:spcAft>
                <a:spcPct val="0"/>
              </a:spcAft>
              <a:buClr>
                <a:srgbClr val="DDDDDD"/>
              </a:buClr>
              <a:buChar char="•"/>
              <a:defRPr sz="2600">
                <a:solidFill>
                  <a:srgbClr val="DDDDDD"/>
                </a:solidFill>
              </a:defRPr>
            </a:lvl6pPr>
            <a:lvl7pPr marL="2971800" indent="-228600" eaLnBrk="0" fontAlgn="base" hangingPunct="0">
              <a:spcBef>
                <a:spcPct val="20000"/>
              </a:spcBef>
              <a:spcAft>
                <a:spcPct val="0"/>
              </a:spcAft>
              <a:buClr>
                <a:srgbClr val="DDDDDD"/>
              </a:buClr>
              <a:buChar char="•"/>
              <a:defRPr sz="2600">
                <a:solidFill>
                  <a:srgbClr val="DDDDDD"/>
                </a:solidFill>
              </a:defRPr>
            </a:lvl7pPr>
            <a:lvl8pPr marL="3429000" indent="-228600" eaLnBrk="0" fontAlgn="base" hangingPunct="0">
              <a:spcBef>
                <a:spcPct val="20000"/>
              </a:spcBef>
              <a:spcAft>
                <a:spcPct val="0"/>
              </a:spcAft>
              <a:buClr>
                <a:srgbClr val="DDDDDD"/>
              </a:buClr>
              <a:buChar char="•"/>
              <a:defRPr sz="2600">
                <a:solidFill>
                  <a:srgbClr val="DDDDDD"/>
                </a:solidFill>
              </a:defRPr>
            </a:lvl8pPr>
            <a:lvl9pPr marL="3886200" indent="-228600" eaLnBrk="0" fontAlgn="base" hangingPunct="0">
              <a:spcBef>
                <a:spcPct val="20000"/>
              </a:spcBef>
              <a:spcAft>
                <a:spcPct val="0"/>
              </a:spcAft>
              <a:buClr>
                <a:srgbClr val="DDDDDD"/>
              </a:buClr>
              <a:buChar char="•"/>
              <a:defRPr sz="2600">
                <a:solidFill>
                  <a:srgbClr val="DDDDDD"/>
                </a:solidFill>
              </a:defRPr>
            </a:lvl9pPr>
          </a:lstStyle>
          <a:p>
            <a:r>
              <a:rPr lang="de-CH" altLang="fr-FR" dirty="0" err="1">
                <a:solidFill>
                  <a:srgbClr val="000000"/>
                </a:solidFill>
              </a:rPr>
              <a:t>Smolball</a:t>
            </a:r>
            <a:endParaRPr lang="de-CH" altLang="fr-FR" dirty="0">
              <a:solidFill>
                <a:srgbClr val="000000"/>
              </a:solidFill>
            </a:endParaRPr>
          </a:p>
          <a:p>
            <a:r>
              <a:rPr lang="de-CH" altLang="fr-FR" dirty="0">
                <a:solidFill>
                  <a:srgbClr val="000000"/>
                </a:solidFill>
              </a:rPr>
              <a:t>Intercross</a:t>
            </a:r>
          </a:p>
          <a:p>
            <a:r>
              <a:rPr lang="de-CH" altLang="fr-FR" dirty="0">
                <a:solidFill>
                  <a:srgbClr val="000000"/>
                </a:solidFill>
              </a:rPr>
              <a:t>Unihockey</a:t>
            </a:r>
          </a:p>
          <a:p>
            <a:r>
              <a:rPr lang="de-CH" altLang="fr-FR" dirty="0">
                <a:solidFill>
                  <a:srgbClr val="000000"/>
                </a:solidFill>
              </a:rPr>
              <a:t>Ultimate</a:t>
            </a:r>
          </a:p>
        </p:txBody>
      </p:sp>
      <p:sp>
        <p:nvSpPr>
          <p:cNvPr id="48" name="Textfeld 9"/>
          <p:cNvSpPr txBox="1">
            <a:spLocks noChangeArrowheads="1"/>
          </p:cNvSpPr>
          <p:nvPr/>
        </p:nvSpPr>
        <p:spPr bwMode="auto">
          <a:xfrm>
            <a:off x="4608955" y="4059084"/>
            <a:ext cx="1007261" cy="9387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de-CH"/>
            </a:defPPr>
            <a:lvl1pPr algn="ctr">
              <a:buFontTx/>
              <a:buNone/>
              <a:defRPr sz="1100"/>
            </a:lvl1pPr>
            <a:lvl2pPr marL="742950" indent="-285750">
              <a:spcBef>
                <a:spcPct val="20000"/>
              </a:spcBef>
              <a:buClr>
                <a:schemeClr val="bg2"/>
              </a:buClr>
              <a:buChar char="•"/>
              <a:defRPr sz="2600">
                <a:solidFill>
                  <a:srgbClr val="808080"/>
                </a:solidFill>
              </a:defRPr>
            </a:lvl2pPr>
            <a:lvl3pPr marL="1143000" indent="-228600">
              <a:spcBef>
                <a:spcPct val="20000"/>
              </a:spcBef>
              <a:buClr>
                <a:srgbClr val="B2B2B2"/>
              </a:buClr>
              <a:buChar char="•"/>
              <a:defRPr sz="2600">
                <a:solidFill>
                  <a:srgbClr val="B2B2B2"/>
                </a:solidFill>
              </a:defRPr>
            </a:lvl3pPr>
            <a:lvl4pPr marL="1600200" indent="-228600">
              <a:spcBef>
                <a:spcPct val="20000"/>
              </a:spcBef>
              <a:buClr>
                <a:srgbClr val="C0C0C0"/>
              </a:buClr>
              <a:buChar char="•"/>
              <a:defRPr sz="2600">
                <a:solidFill>
                  <a:srgbClr val="C0C0C0"/>
                </a:solidFill>
              </a:defRPr>
            </a:lvl4pPr>
            <a:lvl5pPr marL="2057400" indent="-228600">
              <a:spcBef>
                <a:spcPct val="20000"/>
              </a:spcBef>
              <a:buClr>
                <a:srgbClr val="DDDDDD"/>
              </a:buClr>
              <a:buChar char="•"/>
              <a:defRPr sz="2600">
                <a:solidFill>
                  <a:srgbClr val="DDDDDD"/>
                </a:solidFill>
              </a:defRPr>
            </a:lvl5pPr>
            <a:lvl6pPr marL="2514600" indent="-228600" eaLnBrk="0" fontAlgn="base" hangingPunct="0">
              <a:spcBef>
                <a:spcPct val="20000"/>
              </a:spcBef>
              <a:spcAft>
                <a:spcPct val="0"/>
              </a:spcAft>
              <a:buClr>
                <a:srgbClr val="DDDDDD"/>
              </a:buClr>
              <a:buChar char="•"/>
              <a:defRPr sz="2600">
                <a:solidFill>
                  <a:srgbClr val="DDDDDD"/>
                </a:solidFill>
              </a:defRPr>
            </a:lvl6pPr>
            <a:lvl7pPr marL="2971800" indent="-228600" eaLnBrk="0" fontAlgn="base" hangingPunct="0">
              <a:spcBef>
                <a:spcPct val="20000"/>
              </a:spcBef>
              <a:spcAft>
                <a:spcPct val="0"/>
              </a:spcAft>
              <a:buClr>
                <a:srgbClr val="DDDDDD"/>
              </a:buClr>
              <a:buChar char="•"/>
              <a:defRPr sz="2600">
                <a:solidFill>
                  <a:srgbClr val="DDDDDD"/>
                </a:solidFill>
              </a:defRPr>
            </a:lvl7pPr>
            <a:lvl8pPr marL="3429000" indent="-228600" eaLnBrk="0" fontAlgn="base" hangingPunct="0">
              <a:spcBef>
                <a:spcPct val="20000"/>
              </a:spcBef>
              <a:spcAft>
                <a:spcPct val="0"/>
              </a:spcAft>
              <a:buClr>
                <a:srgbClr val="DDDDDD"/>
              </a:buClr>
              <a:buChar char="•"/>
              <a:defRPr sz="2600">
                <a:solidFill>
                  <a:srgbClr val="DDDDDD"/>
                </a:solidFill>
              </a:defRPr>
            </a:lvl8pPr>
            <a:lvl9pPr marL="3886200" indent="-228600" eaLnBrk="0" fontAlgn="base" hangingPunct="0">
              <a:spcBef>
                <a:spcPct val="20000"/>
              </a:spcBef>
              <a:spcAft>
                <a:spcPct val="0"/>
              </a:spcAft>
              <a:buClr>
                <a:srgbClr val="DDDDDD"/>
              </a:buClr>
              <a:buChar char="•"/>
              <a:defRPr sz="2600">
                <a:solidFill>
                  <a:srgbClr val="DDDDDD"/>
                </a:solidFill>
              </a:defRPr>
            </a:lvl9pPr>
          </a:lstStyle>
          <a:p>
            <a:r>
              <a:rPr lang="de-CH" altLang="fr-FR" dirty="0">
                <a:solidFill>
                  <a:srgbClr val="000000"/>
                </a:solidFill>
              </a:rPr>
              <a:t>Basketball</a:t>
            </a:r>
          </a:p>
          <a:p>
            <a:r>
              <a:rPr lang="de-CH" altLang="fr-FR" dirty="0" smtClean="0">
                <a:solidFill>
                  <a:srgbClr val="000000"/>
                </a:solidFill>
              </a:rPr>
              <a:t>Football</a:t>
            </a:r>
            <a:endParaRPr lang="de-CH" altLang="fr-FR" dirty="0">
              <a:solidFill>
                <a:srgbClr val="000000"/>
              </a:solidFill>
            </a:endParaRPr>
          </a:p>
          <a:p>
            <a:r>
              <a:rPr lang="de-CH" altLang="fr-FR" dirty="0">
                <a:solidFill>
                  <a:srgbClr val="000000"/>
                </a:solidFill>
              </a:rPr>
              <a:t>Blitzball</a:t>
            </a:r>
          </a:p>
          <a:p>
            <a:r>
              <a:rPr lang="de-CH" altLang="fr-FR" dirty="0" smtClean="0">
                <a:solidFill>
                  <a:srgbClr val="000000"/>
                </a:solidFill>
              </a:rPr>
              <a:t>Ball à 2 </a:t>
            </a:r>
            <a:r>
              <a:rPr lang="de-CH" altLang="fr-FR" dirty="0" err="1" smtClean="0">
                <a:solidFill>
                  <a:srgbClr val="000000"/>
                </a:solidFill>
              </a:rPr>
              <a:t>camps</a:t>
            </a:r>
            <a:endParaRPr lang="de-CH" altLang="fr-FR" dirty="0">
              <a:solidFill>
                <a:srgbClr val="000000"/>
              </a:solidFill>
            </a:endParaRPr>
          </a:p>
        </p:txBody>
      </p:sp>
      <p:sp>
        <p:nvSpPr>
          <p:cNvPr id="9" name="Richtungspfeil 8"/>
          <p:cNvSpPr/>
          <p:nvPr/>
        </p:nvSpPr>
        <p:spPr bwMode="auto">
          <a:xfrm>
            <a:off x="1259632" y="2252772"/>
            <a:ext cx="1224536" cy="600164"/>
          </a:xfrm>
          <a:prstGeom prst="homePlate">
            <a:avLst/>
          </a:prstGeom>
          <a:solidFill>
            <a:schemeClr val="bg1">
              <a:lumMod val="85000"/>
            </a:schemeClr>
          </a:solidFill>
          <a:ln w="9525">
            <a:solidFill>
              <a:schemeClr val="bg2"/>
            </a:solidFill>
            <a:miter lim="800000"/>
            <a:headEnd/>
            <a:tailEnd/>
          </a:ln>
        </p:spPr>
        <p:txBody>
          <a:bodyPr wrap="square" anchor="ctr">
            <a:spAutoFit/>
          </a:bodyPr>
          <a:lstStyle/>
          <a:p>
            <a:r>
              <a:rPr lang="fr-CH" sz="1100" b="1" dirty="0" smtClean="0">
                <a:solidFill>
                  <a:srgbClr val="000000"/>
                </a:solidFill>
              </a:rPr>
              <a:t>introduction: </a:t>
            </a:r>
            <a:r>
              <a:rPr lang="fr-CH" sz="1100" dirty="0" smtClean="0">
                <a:solidFill>
                  <a:srgbClr val="000000"/>
                </a:solidFill>
              </a:rPr>
              <a:t>course à pied</a:t>
            </a:r>
          </a:p>
          <a:p>
            <a:r>
              <a:rPr lang="fr-CH" sz="1100" dirty="0" err="1" smtClean="0">
                <a:solidFill>
                  <a:srgbClr val="000000"/>
                </a:solidFill>
              </a:rPr>
              <a:t>entr</a:t>
            </a:r>
            <a:r>
              <a:rPr lang="fr-CH" sz="1100" dirty="0" smtClean="0">
                <a:solidFill>
                  <a:srgbClr val="000000"/>
                </a:solidFill>
              </a:rPr>
              <a:t>. force</a:t>
            </a:r>
            <a:endParaRPr lang="fr-CH" sz="1100" dirty="0">
              <a:solidFill>
                <a:srgbClr val="000000"/>
              </a:solidFill>
            </a:endParaRPr>
          </a:p>
        </p:txBody>
      </p:sp>
      <p:sp>
        <p:nvSpPr>
          <p:cNvPr id="10" name="Richtungspfeil 9"/>
          <p:cNvSpPr/>
          <p:nvPr/>
        </p:nvSpPr>
        <p:spPr bwMode="auto">
          <a:xfrm>
            <a:off x="2475542" y="3233319"/>
            <a:ext cx="900200" cy="288031"/>
          </a:xfrm>
          <a:prstGeom prst="homePlate">
            <a:avLst/>
          </a:prstGeom>
          <a:solidFill>
            <a:srgbClr val="0099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a:solidFill>
                  <a:srgbClr val="000000"/>
                </a:solidFill>
              </a:rPr>
              <a:t>1</a:t>
            </a:r>
          </a:p>
        </p:txBody>
      </p:sp>
      <p:sp>
        <p:nvSpPr>
          <p:cNvPr id="11" name="Eingekerbter Richtungspfeil 10"/>
          <p:cNvSpPr/>
          <p:nvPr/>
        </p:nvSpPr>
        <p:spPr bwMode="auto">
          <a:xfrm>
            <a:off x="3384368" y="3233319"/>
            <a:ext cx="900000" cy="288031"/>
          </a:xfrm>
          <a:prstGeom prst="chevron">
            <a:avLst/>
          </a:prstGeom>
          <a:solidFill>
            <a:srgbClr val="0099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smtClean="0">
                <a:solidFill>
                  <a:srgbClr val="000000"/>
                </a:solidFill>
              </a:rPr>
              <a:t>2</a:t>
            </a:r>
            <a:endParaRPr lang="de-CH" dirty="0">
              <a:solidFill>
                <a:srgbClr val="000000"/>
              </a:solidFill>
            </a:endParaRPr>
          </a:p>
        </p:txBody>
      </p:sp>
      <p:sp>
        <p:nvSpPr>
          <p:cNvPr id="52" name="Eingekerbter Richtungspfeil 51"/>
          <p:cNvSpPr/>
          <p:nvPr/>
        </p:nvSpPr>
        <p:spPr bwMode="auto">
          <a:xfrm>
            <a:off x="4303640" y="3241703"/>
            <a:ext cx="900000" cy="288031"/>
          </a:xfrm>
          <a:prstGeom prst="chevron">
            <a:avLst/>
          </a:prstGeom>
          <a:solidFill>
            <a:srgbClr val="0099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smtClean="0">
                <a:solidFill>
                  <a:srgbClr val="000000"/>
                </a:solidFill>
              </a:rPr>
              <a:t>3</a:t>
            </a:r>
            <a:endParaRPr lang="de-CH" dirty="0">
              <a:solidFill>
                <a:srgbClr val="000000"/>
              </a:solidFill>
            </a:endParaRPr>
          </a:p>
        </p:txBody>
      </p:sp>
      <p:sp>
        <p:nvSpPr>
          <p:cNvPr id="54" name="Textfeld 5"/>
          <p:cNvSpPr txBox="1">
            <a:spLocks noChangeArrowheads="1"/>
          </p:cNvSpPr>
          <p:nvPr/>
        </p:nvSpPr>
        <p:spPr bwMode="auto">
          <a:xfrm>
            <a:off x="2426467" y="5231219"/>
            <a:ext cx="720000" cy="430887"/>
          </a:xfrm>
          <a:prstGeom prst="rect">
            <a:avLst/>
          </a:prstGeom>
          <a:solidFill>
            <a:srgbClr val="92D050"/>
          </a:solidFill>
          <a:ln w="9525">
            <a:solidFill>
              <a:schemeClr val="bg2"/>
            </a:solidFill>
            <a:miter lim="800000"/>
            <a:headEnd/>
            <a:tailEnd/>
          </a:ln>
          <a:extLst/>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spcBef>
                <a:spcPct val="0"/>
              </a:spcBef>
              <a:buNone/>
            </a:pPr>
            <a:r>
              <a:rPr lang="fr-CH" altLang="fr-FR" sz="1100" dirty="0" err="1">
                <a:solidFill>
                  <a:srgbClr val="000000"/>
                </a:solidFill>
              </a:rPr>
              <a:t>Pist</a:t>
            </a:r>
            <a:r>
              <a:rPr lang="fr-CH" altLang="fr-FR" sz="1100" dirty="0">
                <a:solidFill>
                  <a:srgbClr val="000000"/>
                </a:solidFill>
              </a:rPr>
              <a:t> </a:t>
            </a:r>
            <a:r>
              <a:rPr lang="fr-CH" altLang="fr-FR" sz="1100" dirty="0" err="1">
                <a:solidFill>
                  <a:srgbClr val="000000"/>
                </a:solidFill>
              </a:rPr>
              <a:t>obs</a:t>
            </a:r>
            <a:r>
              <a:rPr lang="fr-CH" altLang="fr-FR" sz="1100" dirty="0">
                <a:solidFill>
                  <a:srgbClr val="000000"/>
                </a:solidFill>
              </a:rPr>
              <a:t> </a:t>
            </a:r>
            <a:endParaRPr lang="de-CH" altLang="fr-FR" sz="1100" dirty="0" smtClean="0">
              <a:solidFill>
                <a:srgbClr val="000000"/>
              </a:solidFill>
            </a:endParaRPr>
          </a:p>
          <a:p>
            <a:pPr algn="ctr">
              <a:spcBef>
                <a:spcPct val="0"/>
              </a:spcBef>
              <a:buFontTx/>
              <a:buNone/>
            </a:pPr>
            <a:r>
              <a:rPr lang="de-CH" altLang="fr-FR" sz="1100" dirty="0" err="1" smtClean="0">
                <a:solidFill>
                  <a:srgbClr val="000000"/>
                </a:solidFill>
              </a:rPr>
              <a:t>salle</a:t>
            </a:r>
            <a:endParaRPr lang="de-CH" altLang="fr-FR" sz="1100" dirty="0">
              <a:solidFill>
                <a:srgbClr val="000000"/>
              </a:solidFill>
            </a:endParaRPr>
          </a:p>
        </p:txBody>
      </p:sp>
      <p:sp>
        <p:nvSpPr>
          <p:cNvPr id="55" name="Textfeld 5"/>
          <p:cNvSpPr txBox="1">
            <a:spLocks noChangeArrowheads="1"/>
          </p:cNvSpPr>
          <p:nvPr/>
        </p:nvSpPr>
        <p:spPr bwMode="auto">
          <a:xfrm>
            <a:off x="3233575" y="5234794"/>
            <a:ext cx="1065413" cy="430887"/>
          </a:xfrm>
          <a:prstGeom prst="rect">
            <a:avLst/>
          </a:prstGeom>
          <a:solidFill>
            <a:srgbClr val="92D050"/>
          </a:solidFill>
          <a:ln w="9525">
            <a:solidFill>
              <a:schemeClr val="bg2"/>
            </a:solidFill>
            <a:miter lim="800000"/>
            <a:headEnd/>
            <a:tailEnd/>
          </a:ln>
          <a:extLst/>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spcBef>
                <a:spcPct val="0"/>
              </a:spcBef>
              <a:buNone/>
            </a:pPr>
            <a:r>
              <a:rPr lang="fr-CH" altLang="fr-FR" sz="1100" dirty="0" err="1">
                <a:solidFill>
                  <a:srgbClr val="000000"/>
                </a:solidFill>
              </a:rPr>
              <a:t>Pist</a:t>
            </a:r>
            <a:r>
              <a:rPr lang="fr-CH" altLang="fr-FR" sz="1100" dirty="0">
                <a:solidFill>
                  <a:srgbClr val="000000"/>
                </a:solidFill>
              </a:rPr>
              <a:t> </a:t>
            </a:r>
            <a:r>
              <a:rPr lang="fr-CH" altLang="fr-FR" sz="1100" dirty="0" err="1">
                <a:solidFill>
                  <a:srgbClr val="000000"/>
                </a:solidFill>
              </a:rPr>
              <a:t>obs</a:t>
            </a:r>
            <a:r>
              <a:rPr lang="fr-CH" altLang="fr-FR" sz="1100" dirty="0">
                <a:solidFill>
                  <a:srgbClr val="000000"/>
                </a:solidFill>
              </a:rPr>
              <a:t> </a:t>
            </a:r>
          </a:p>
          <a:p>
            <a:pPr algn="ctr">
              <a:spcBef>
                <a:spcPct val="0"/>
              </a:spcBef>
              <a:buFontTx/>
              <a:buNone/>
            </a:pPr>
            <a:r>
              <a:rPr lang="de-CH" altLang="fr-FR" sz="1100" dirty="0" err="1" smtClean="0">
                <a:solidFill>
                  <a:srgbClr val="000000"/>
                </a:solidFill>
              </a:rPr>
              <a:t>terrain</a:t>
            </a:r>
            <a:endParaRPr lang="de-CH" altLang="fr-FR" sz="1100" dirty="0">
              <a:solidFill>
                <a:srgbClr val="000000"/>
              </a:solidFill>
            </a:endParaRPr>
          </a:p>
        </p:txBody>
      </p:sp>
      <p:sp>
        <p:nvSpPr>
          <p:cNvPr id="56" name="Textfeld 11"/>
          <p:cNvSpPr txBox="1">
            <a:spLocks noChangeArrowheads="1"/>
          </p:cNvSpPr>
          <p:nvPr/>
        </p:nvSpPr>
        <p:spPr bwMode="auto">
          <a:xfrm>
            <a:off x="5175640" y="2564904"/>
            <a:ext cx="971909" cy="261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spcBef>
                <a:spcPct val="0"/>
              </a:spcBef>
              <a:buFontTx/>
              <a:buNone/>
            </a:pPr>
            <a:r>
              <a:rPr lang="de-CH" altLang="fr-FR" sz="1100" b="1" dirty="0" err="1" smtClean="0">
                <a:solidFill>
                  <a:srgbClr val="000000"/>
                </a:solidFill>
              </a:rPr>
              <a:t>tournoi</a:t>
            </a:r>
            <a:endParaRPr lang="de-CH" altLang="fr-FR" sz="1100" b="1" dirty="0">
              <a:solidFill>
                <a:srgbClr val="000000"/>
              </a:solidFill>
            </a:endParaRPr>
          </a:p>
        </p:txBody>
      </p:sp>
      <p:sp>
        <p:nvSpPr>
          <p:cNvPr id="58" name="Textfeld 11"/>
          <p:cNvSpPr txBox="1">
            <a:spLocks noChangeArrowheads="1"/>
          </p:cNvSpPr>
          <p:nvPr/>
        </p:nvSpPr>
        <p:spPr bwMode="auto">
          <a:xfrm>
            <a:off x="6164800" y="5218896"/>
            <a:ext cx="1169686" cy="430887"/>
          </a:xfrm>
          <a:prstGeom prst="rect">
            <a:avLst/>
          </a:prstGeom>
          <a:solidFill>
            <a:srgbClr val="92D050"/>
          </a:solidFill>
          <a:ln w="9525">
            <a:solidFill>
              <a:schemeClr val="bg2"/>
            </a:solidFill>
            <a:miter lim="800000"/>
            <a:headEnd/>
            <a:tailEnd/>
          </a:ln>
          <a:extLst/>
        </p:spPr>
        <p:txBody>
          <a:bodyPr wrap="square" anchor="ctr">
            <a:spAutoFit/>
          </a:bodyPr>
          <a:lstStyle>
            <a:defPPr>
              <a:defRPr lang="de-CH"/>
            </a:defPPr>
            <a:lvl1pPr algn="ctr">
              <a:buFontTx/>
              <a:buNone/>
              <a:defRPr sz="1100"/>
            </a:lvl1pPr>
            <a:lvl2pPr marL="742950" indent="-285750">
              <a:spcBef>
                <a:spcPct val="20000"/>
              </a:spcBef>
              <a:buClr>
                <a:schemeClr val="bg2"/>
              </a:buClr>
              <a:buChar char="•"/>
              <a:defRPr sz="2600">
                <a:solidFill>
                  <a:srgbClr val="808080"/>
                </a:solidFill>
              </a:defRPr>
            </a:lvl2pPr>
            <a:lvl3pPr marL="1143000" indent="-228600">
              <a:spcBef>
                <a:spcPct val="20000"/>
              </a:spcBef>
              <a:buClr>
                <a:srgbClr val="B2B2B2"/>
              </a:buClr>
              <a:buChar char="•"/>
              <a:defRPr sz="2600">
                <a:solidFill>
                  <a:srgbClr val="B2B2B2"/>
                </a:solidFill>
              </a:defRPr>
            </a:lvl3pPr>
            <a:lvl4pPr marL="1600200" indent="-228600">
              <a:spcBef>
                <a:spcPct val="20000"/>
              </a:spcBef>
              <a:buClr>
                <a:srgbClr val="C0C0C0"/>
              </a:buClr>
              <a:buChar char="•"/>
              <a:defRPr sz="2600">
                <a:solidFill>
                  <a:srgbClr val="C0C0C0"/>
                </a:solidFill>
              </a:defRPr>
            </a:lvl4pPr>
            <a:lvl5pPr marL="2057400" indent="-228600">
              <a:spcBef>
                <a:spcPct val="20000"/>
              </a:spcBef>
              <a:buClr>
                <a:srgbClr val="DDDDDD"/>
              </a:buClr>
              <a:buChar char="•"/>
              <a:defRPr sz="2600">
                <a:solidFill>
                  <a:srgbClr val="DDDDDD"/>
                </a:solidFill>
              </a:defRPr>
            </a:lvl5pPr>
            <a:lvl6pPr marL="2514600" indent="-228600" eaLnBrk="0" fontAlgn="base" hangingPunct="0">
              <a:spcBef>
                <a:spcPct val="20000"/>
              </a:spcBef>
              <a:spcAft>
                <a:spcPct val="0"/>
              </a:spcAft>
              <a:buClr>
                <a:srgbClr val="DDDDDD"/>
              </a:buClr>
              <a:buChar char="•"/>
              <a:defRPr sz="2600">
                <a:solidFill>
                  <a:srgbClr val="DDDDDD"/>
                </a:solidFill>
              </a:defRPr>
            </a:lvl6pPr>
            <a:lvl7pPr marL="2971800" indent="-228600" eaLnBrk="0" fontAlgn="base" hangingPunct="0">
              <a:spcBef>
                <a:spcPct val="20000"/>
              </a:spcBef>
              <a:spcAft>
                <a:spcPct val="0"/>
              </a:spcAft>
              <a:buClr>
                <a:srgbClr val="DDDDDD"/>
              </a:buClr>
              <a:buChar char="•"/>
              <a:defRPr sz="2600">
                <a:solidFill>
                  <a:srgbClr val="DDDDDD"/>
                </a:solidFill>
              </a:defRPr>
            </a:lvl7pPr>
            <a:lvl8pPr marL="3429000" indent="-228600" eaLnBrk="0" fontAlgn="base" hangingPunct="0">
              <a:spcBef>
                <a:spcPct val="20000"/>
              </a:spcBef>
              <a:spcAft>
                <a:spcPct val="0"/>
              </a:spcAft>
              <a:buClr>
                <a:srgbClr val="DDDDDD"/>
              </a:buClr>
              <a:buChar char="•"/>
              <a:defRPr sz="2600">
                <a:solidFill>
                  <a:srgbClr val="DDDDDD"/>
                </a:solidFill>
              </a:defRPr>
            </a:lvl8pPr>
            <a:lvl9pPr marL="3886200" indent="-228600" eaLnBrk="0" fontAlgn="base" hangingPunct="0">
              <a:spcBef>
                <a:spcPct val="20000"/>
              </a:spcBef>
              <a:spcAft>
                <a:spcPct val="0"/>
              </a:spcAft>
              <a:buClr>
                <a:srgbClr val="DDDDDD"/>
              </a:buClr>
              <a:buChar char="•"/>
              <a:defRPr sz="2600">
                <a:solidFill>
                  <a:srgbClr val="DDDDDD"/>
                </a:solidFill>
              </a:defRPr>
            </a:lvl9pPr>
          </a:lstStyle>
          <a:p>
            <a:r>
              <a:rPr lang="de-CH" altLang="fr-FR" dirty="0" smtClean="0">
                <a:solidFill>
                  <a:srgbClr val="000000"/>
                </a:solidFill>
              </a:rPr>
              <a:t>CO / </a:t>
            </a:r>
            <a:r>
              <a:rPr lang="de-CH" altLang="fr-FR" dirty="0" err="1" smtClean="0">
                <a:solidFill>
                  <a:srgbClr val="000000"/>
                </a:solidFill>
              </a:rPr>
              <a:t>courses</a:t>
            </a:r>
            <a:endParaRPr lang="de-CH" altLang="fr-FR" dirty="0" smtClean="0">
              <a:solidFill>
                <a:srgbClr val="000000"/>
              </a:solidFill>
            </a:endParaRPr>
          </a:p>
          <a:p>
            <a:r>
              <a:rPr lang="de-CH" altLang="fr-FR" dirty="0" smtClean="0">
                <a:solidFill>
                  <a:srgbClr val="000000"/>
                </a:solidFill>
              </a:rPr>
              <a:t>Nordic Walking</a:t>
            </a:r>
          </a:p>
        </p:txBody>
      </p:sp>
      <p:sp>
        <p:nvSpPr>
          <p:cNvPr id="7" name="Gleichschenkliges Dreieck 6"/>
          <p:cNvSpPr/>
          <p:nvPr/>
        </p:nvSpPr>
        <p:spPr bwMode="auto">
          <a:xfrm rot="16200000">
            <a:off x="4788224" y="-324743"/>
            <a:ext cx="648073" cy="5256186"/>
          </a:xfrm>
          <a:prstGeom prst="triangle">
            <a:avLst/>
          </a:prstGeom>
          <a:gradFill>
            <a:gsLst>
              <a:gs pos="0">
                <a:srgbClr val="00B050"/>
              </a:gs>
              <a:gs pos="35000">
                <a:srgbClr val="92D050"/>
              </a:gs>
              <a:gs pos="68000">
                <a:srgbClr val="FFFF00"/>
              </a:gs>
              <a:gs pos="100000">
                <a:srgbClr val="FFC000"/>
              </a:gs>
            </a:gsLst>
            <a:lin ang="5400000" scaled="0"/>
          </a:gradFill>
          <a:ln w="12700" cap="flat" cmpd="sng" algn="ctr">
            <a:solidFill>
              <a:schemeClr val="tx1"/>
            </a:solidFill>
            <a:prstDash val="solid"/>
            <a:round/>
            <a:headEnd type="none" w="med" len="med"/>
            <a:tailEnd type="none" w="med" len="med"/>
          </a:ln>
          <a:effectLst/>
        </p:spPr>
        <p:txBody>
          <a:bodyPr vert="vert" wrap="square" lIns="91431" tIns="45715" rIns="91431" bIns="45715" numCol="1" rtlCol="0" anchor="ctr" anchorCtr="0" compatLnSpc="1">
            <a:prstTxWarp prst="textNoShape">
              <a:avLst/>
            </a:prstTxWarp>
          </a:bodyPr>
          <a:lstStyle/>
          <a:p>
            <a:pPr algn="r"/>
            <a:r>
              <a:rPr lang="fr-CH" dirty="0" smtClean="0">
                <a:solidFill>
                  <a:srgbClr val="000000"/>
                </a:solidFill>
              </a:rPr>
              <a:t>Risque potentiel des jeux collectifs </a:t>
            </a:r>
          </a:p>
          <a:p>
            <a:pPr algn="r"/>
            <a:r>
              <a:rPr lang="fr-CH" dirty="0" smtClean="0">
                <a:solidFill>
                  <a:srgbClr val="000000"/>
                </a:solidFill>
              </a:rPr>
              <a:t>Degré de difficulté</a:t>
            </a:r>
          </a:p>
        </p:txBody>
      </p:sp>
      <p:sp>
        <p:nvSpPr>
          <p:cNvPr id="51" name="Textfeld 9"/>
          <p:cNvSpPr txBox="1">
            <a:spLocks noChangeArrowheads="1"/>
          </p:cNvSpPr>
          <p:nvPr/>
        </p:nvSpPr>
        <p:spPr bwMode="auto">
          <a:xfrm>
            <a:off x="6247621" y="4294257"/>
            <a:ext cx="9002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de-CH"/>
            </a:defPPr>
            <a:lvl1pPr algn="ctr">
              <a:buFontTx/>
              <a:buNone/>
              <a:defRPr sz="1100"/>
            </a:lvl1pPr>
            <a:lvl2pPr marL="742950" indent="-285750">
              <a:spcBef>
                <a:spcPct val="20000"/>
              </a:spcBef>
              <a:buClr>
                <a:schemeClr val="bg2"/>
              </a:buClr>
              <a:buChar char="•"/>
              <a:defRPr sz="2600">
                <a:solidFill>
                  <a:srgbClr val="808080"/>
                </a:solidFill>
              </a:defRPr>
            </a:lvl2pPr>
            <a:lvl3pPr marL="1143000" indent="-228600">
              <a:spcBef>
                <a:spcPct val="20000"/>
              </a:spcBef>
              <a:buClr>
                <a:srgbClr val="B2B2B2"/>
              </a:buClr>
              <a:buChar char="•"/>
              <a:defRPr sz="2600">
                <a:solidFill>
                  <a:srgbClr val="B2B2B2"/>
                </a:solidFill>
              </a:defRPr>
            </a:lvl3pPr>
            <a:lvl4pPr marL="1600200" indent="-228600">
              <a:spcBef>
                <a:spcPct val="20000"/>
              </a:spcBef>
              <a:buClr>
                <a:srgbClr val="C0C0C0"/>
              </a:buClr>
              <a:buChar char="•"/>
              <a:defRPr sz="2600">
                <a:solidFill>
                  <a:srgbClr val="C0C0C0"/>
                </a:solidFill>
              </a:defRPr>
            </a:lvl4pPr>
            <a:lvl5pPr marL="2057400" indent="-228600">
              <a:spcBef>
                <a:spcPct val="20000"/>
              </a:spcBef>
              <a:buClr>
                <a:srgbClr val="DDDDDD"/>
              </a:buClr>
              <a:buChar char="•"/>
              <a:defRPr sz="2600">
                <a:solidFill>
                  <a:srgbClr val="DDDDDD"/>
                </a:solidFill>
              </a:defRPr>
            </a:lvl5pPr>
            <a:lvl6pPr marL="2514600" indent="-228600" eaLnBrk="0" fontAlgn="base" hangingPunct="0">
              <a:spcBef>
                <a:spcPct val="20000"/>
              </a:spcBef>
              <a:spcAft>
                <a:spcPct val="0"/>
              </a:spcAft>
              <a:buClr>
                <a:srgbClr val="DDDDDD"/>
              </a:buClr>
              <a:buChar char="•"/>
              <a:defRPr sz="2600">
                <a:solidFill>
                  <a:srgbClr val="DDDDDD"/>
                </a:solidFill>
              </a:defRPr>
            </a:lvl6pPr>
            <a:lvl7pPr marL="2971800" indent="-228600" eaLnBrk="0" fontAlgn="base" hangingPunct="0">
              <a:spcBef>
                <a:spcPct val="20000"/>
              </a:spcBef>
              <a:spcAft>
                <a:spcPct val="0"/>
              </a:spcAft>
              <a:buClr>
                <a:srgbClr val="DDDDDD"/>
              </a:buClr>
              <a:buChar char="•"/>
              <a:defRPr sz="2600">
                <a:solidFill>
                  <a:srgbClr val="DDDDDD"/>
                </a:solidFill>
              </a:defRPr>
            </a:lvl7pPr>
            <a:lvl8pPr marL="3429000" indent="-228600" eaLnBrk="0" fontAlgn="base" hangingPunct="0">
              <a:spcBef>
                <a:spcPct val="20000"/>
              </a:spcBef>
              <a:spcAft>
                <a:spcPct val="0"/>
              </a:spcAft>
              <a:buClr>
                <a:srgbClr val="DDDDDD"/>
              </a:buClr>
              <a:buChar char="•"/>
              <a:defRPr sz="2600">
                <a:solidFill>
                  <a:srgbClr val="DDDDDD"/>
                </a:solidFill>
              </a:defRPr>
            </a:lvl8pPr>
            <a:lvl9pPr marL="3886200" indent="-228600" eaLnBrk="0" fontAlgn="base" hangingPunct="0">
              <a:spcBef>
                <a:spcPct val="20000"/>
              </a:spcBef>
              <a:spcAft>
                <a:spcPct val="0"/>
              </a:spcAft>
              <a:buClr>
                <a:srgbClr val="DDDDDD"/>
              </a:buClr>
              <a:buChar char="•"/>
              <a:defRPr sz="2600">
                <a:solidFill>
                  <a:srgbClr val="DDDDDD"/>
                </a:solidFill>
              </a:defRPr>
            </a:lvl9pPr>
          </a:lstStyle>
          <a:p>
            <a:r>
              <a:rPr lang="de-CH" altLang="fr-FR" dirty="0" err="1" smtClean="0">
                <a:solidFill>
                  <a:srgbClr val="000000"/>
                </a:solidFill>
              </a:rPr>
              <a:t>Jeux</a:t>
            </a:r>
            <a:r>
              <a:rPr lang="de-CH" altLang="fr-FR" dirty="0" smtClean="0">
                <a:solidFill>
                  <a:srgbClr val="000000"/>
                </a:solidFill>
              </a:rPr>
              <a:t> </a:t>
            </a:r>
            <a:r>
              <a:rPr lang="de-CH" altLang="fr-FR" dirty="0" err="1" smtClean="0">
                <a:solidFill>
                  <a:srgbClr val="000000"/>
                </a:solidFill>
              </a:rPr>
              <a:t>dans</a:t>
            </a:r>
            <a:r>
              <a:rPr lang="de-CH" altLang="fr-FR" dirty="0" smtClean="0">
                <a:solidFill>
                  <a:srgbClr val="000000"/>
                </a:solidFill>
              </a:rPr>
              <a:t> le </a:t>
            </a:r>
            <a:r>
              <a:rPr lang="de-CH" altLang="fr-FR" dirty="0" err="1" smtClean="0">
                <a:solidFill>
                  <a:srgbClr val="000000"/>
                </a:solidFill>
              </a:rPr>
              <a:t>terrain</a:t>
            </a:r>
            <a:endParaRPr lang="de-CH" altLang="fr-FR" dirty="0">
              <a:solidFill>
                <a:srgbClr val="000000"/>
              </a:solidFill>
            </a:endParaRPr>
          </a:p>
        </p:txBody>
      </p:sp>
      <p:sp>
        <p:nvSpPr>
          <p:cNvPr id="57" name="Textfeld 56"/>
          <p:cNvSpPr txBox="1"/>
          <p:nvPr/>
        </p:nvSpPr>
        <p:spPr>
          <a:xfrm>
            <a:off x="2356211" y="3585046"/>
            <a:ext cx="2001261" cy="446276"/>
          </a:xfrm>
          <a:prstGeom prst="rect">
            <a:avLst/>
          </a:prstGeom>
          <a:noFill/>
        </p:spPr>
        <p:txBody>
          <a:bodyPr wrap="square" rtlCol="0">
            <a:spAutoFit/>
          </a:bodyPr>
          <a:lstStyle/>
          <a:p>
            <a:pPr algn="l"/>
            <a:r>
              <a:rPr lang="de-CH" sz="1100" dirty="0" smtClean="0">
                <a:solidFill>
                  <a:srgbClr val="000000"/>
                </a:solidFill>
              </a:rPr>
              <a:t>Parcours de </a:t>
            </a:r>
            <a:r>
              <a:rPr lang="de-CH" sz="1100" dirty="0" err="1" smtClean="0">
                <a:solidFill>
                  <a:srgbClr val="000000"/>
                </a:solidFill>
              </a:rPr>
              <a:t>coordination</a:t>
            </a:r>
            <a:r>
              <a:rPr lang="de-CH" sz="1100" dirty="0" smtClean="0">
                <a:solidFill>
                  <a:srgbClr val="000000"/>
                </a:solidFill>
              </a:rPr>
              <a:t> (1)</a:t>
            </a:r>
            <a:endParaRPr lang="de-CH" sz="1100" dirty="0">
              <a:solidFill>
                <a:srgbClr val="000000"/>
              </a:solidFill>
            </a:endParaRPr>
          </a:p>
          <a:p>
            <a:endParaRPr lang="de-CH" dirty="0">
              <a:solidFill>
                <a:srgbClr val="000000"/>
              </a:solidFill>
            </a:endParaRPr>
          </a:p>
        </p:txBody>
      </p:sp>
      <p:sp>
        <p:nvSpPr>
          <p:cNvPr id="63" name="Rechteck 62"/>
          <p:cNvSpPr/>
          <p:nvPr/>
        </p:nvSpPr>
        <p:spPr bwMode="auto">
          <a:xfrm>
            <a:off x="6084366" y="3602298"/>
            <a:ext cx="1754833" cy="283284"/>
          </a:xfrm>
          <a:prstGeom prst="rect">
            <a:avLst/>
          </a:prstGeom>
          <a:solidFill>
            <a:srgbClr val="0099CC">
              <a:alpha val="30000"/>
            </a:srgbClr>
          </a:solid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31" tIns="45715" rIns="91431" bIns="45715" numCol="1" spcCol="0" rtlCol="0" fromWordArt="0" anchor="t" anchorCtr="0" forceAA="0" compatLnSpc="1">
            <a:prstTxWarp prst="textNoShape">
              <a:avLst/>
            </a:prstTxWarp>
            <a:noAutofit/>
          </a:bodyPr>
          <a:lstStyle/>
          <a:p>
            <a:r>
              <a:rPr lang="de-CH" sz="1100" dirty="0" smtClean="0">
                <a:solidFill>
                  <a:srgbClr val="000000"/>
                </a:solidFill>
              </a:rPr>
              <a:t>Parcours de </a:t>
            </a:r>
            <a:r>
              <a:rPr lang="de-CH" sz="1100" dirty="0" err="1" smtClean="0">
                <a:solidFill>
                  <a:srgbClr val="000000"/>
                </a:solidFill>
              </a:rPr>
              <a:t>coor</a:t>
            </a:r>
            <a:r>
              <a:rPr lang="de-CH" sz="1100" dirty="0" smtClean="0">
                <a:solidFill>
                  <a:srgbClr val="000000"/>
                </a:solidFill>
              </a:rPr>
              <a:t> </a:t>
            </a:r>
            <a:r>
              <a:rPr lang="de-CH" sz="1100" dirty="0" err="1" smtClean="0">
                <a:solidFill>
                  <a:srgbClr val="000000"/>
                </a:solidFill>
              </a:rPr>
              <a:t>terrain</a:t>
            </a:r>
            <a:endParaRPr lang="de-CH" sz="1100" dirty="0">
              <a:solidFill>
                <a:srgbClr val="000000"/>
              </a:solidFill>
            </a:endParaRPr>
          </a:p>
        </p:txBody>
      </p:sp>
      <p:sp>
        <p:nvSpPr>
          <p:cNvPr id="59" name="Rechteck 58"/>
          <p:cNvSpPr/>
          <p:nvPr/>
        </p:nvSpPr>
        <p:spPr bwMode="auto">
          <a:xfrm>
            <a:off x="6084367" y="2863664"/>
            <a:ext cx="1754833" cy="694605"/>
          </a:xfrm>
          <a:prstGeom prst="rect">
            <a:avLst/>
          </a:prstGeom>
          <a:solidFill>
            <a:srgbClr val="0099CC">
              <a:alpha val="30000"/>
            </a:srgbClr>
          </a:solid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31" tIns="45715" rIns="91431" bIns="45715" numCol="1" spcCol="0" rtlCol="0" fromWordArt="0" anchor="ctr" anchorCtr="0" forceAA="0" compatLnSpc="1">
            <a:prstTxWarp prst="textNoShape">
              <a:avLst/>
            </a:prstTxWarp>
            <a:noAutofit/>
          </a:bodyPr>
          <a:lstStyle/>
          <a:p>
            <a:r>
              <a:rPr lang="de-CH" sz="1100" dirty="0" smtClean="0">
                <a:solidFill>
                  <a:srgbClr val="000000"/>
                </a:solidFill>
              </a:rPr>
              <a:t>Force:</a:t>
            </a:r>
            <a:endParaRPr lang="de-CH" sz="1100" dirty="0">
              <a:solidFill>
                <a:srgbClr val="000000"/>
              </a:solidFill>
            </a:endParaRPr>
          </a:p>
          <a:p>
            <a:r>
              <a:rPr lang="de-CH" sz="1100" dirty="0" smtClean="0">
                <a:solidFill>
                  <a:srgbClr val="000000"/>
                </a:solidFill>
              </a:rPr>
              <a:t>Avec </a:t>
            </a:r>
            <a:r>
              <a:rPr lang="de-CH" sz="1100" dirty="0" err="1" smtClean="0">
                <a:solidFill>
                  <a:srgbClr val="000000"/>
                </a:solidFill>
              </a:rPr>
              <a:t>partenaire</a:t>
            </a:r>
            <a:r>
              <a:rPr lang="de-CH" sz="1100" dirty="0" smtClean="0">
                <a:solidFill>
                  <a:srgbClr val="000000"/>
                </a:solidFill>
              </a:rPr>
              <a:t>, ex </a:t>
            </a:r>
            <a:r>
              <a:rPr lang="de-CH" sz="1100" dirty="0" err="1" smtClean="0">
                <a:solidFill>
                  <a:srgbClr val="000000"/>
                </a:solidFill>
              </a:rPr>
              <a:t>avec</a:t>
            </a:r>
            <a:r>
              <a:rPr lang="de-CH" sz="1100" dirty="0" smtClean="0">
                <a:solidFill>
                  <a:srgbClr val="000000"/>
                </a:solidFill>
              </a:rPr>
              <a:t> le </a:t>
            </a:r>
            <a:r>
              <a:rPr lang="fr-CH" sz="1100" dirty="0" smtClean="0"/>
              <a:t>poids </a:t>
            </a:r>
            <a:r>
              <a:rPr lang="fr-CH" sz="1100" dirty="0"/>
              <a:t>de son propre corps</a:t>
            </a:r>
            <a:r>
              <a:rPr lang="de-CH" sz="1100" dirty="0" smtClean="0">
                <a:solidFill>
                  <a:srgbClr val="000000"/>
                </a:solidFill>
              </a:rPr>
              <a:t>, </a:t>
            </a:r>
            <a:r>
              <a:rPr lang="de-CH" sz="1100" dirty="0" err="1" smtClean="0">
                <a:solidFill>
                  <a:srgbClr val="000000"/>
                </a:solidFill>
              </a:rPr>
              <a:t>bâton</a:t>
            </a:r>
            <a:r>
              <a:rPr lang="de-CH" sz="1100" dirty="0" smtClean="0">
                <a:solidFill>
                  <a:srgbClr val="000000"/>
                </a:solidFill>
              </a:rPr>
              <a:t> de </a:t>
            </a:r>
            <a:r>
              <a:rPr lang="de-CH" sz="1100" dirty="0" err="1" smtClean="0">
                <a:solidFill>
                  <a:srgbClr val="000000"/>
                </a:solidFill>
              </a:rPr>
              <a:t>gym</a:t>
            </a:r>
            <a:r>
              <a:rPr lang="de-CH" sz="1100" dirty="0" smtClean="0">
                <a:solidFill>
                  <a:srgbClr val="000000"/>
                </a:solidFill>
              </a:rPr>
              <a:t> etc..</a:t>
            </a:r>
            <a:endParaRPr lang="de-CH" sz="1100" dirty="0">
              <a:solidFill>
                <a:srgbClr val="000000"/>
              </a:solidFill>
            </a:endParaRPr>
          </a:p>
        </p:txBody>
      </p:sp>
      <p:sp>
        <p:nvSpPr>
          <p:cNvPr id="5" name="Rectangle 4"/>
          <p:cNvSpPr/>
          <p:nvPr/>
        </p:nvSpPr>
        <p:spPr bwMode="auto">
          <a:xfrm>
            <a:off x="1186199" y="1235850"/>
            <a:ext cx="6777682" cy="4464543"/>
          </a:xfrm>
          <a:prstGeom prst="rect">
            <a:avLst/>
          </a:prstGeom>
          <a:no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H"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321275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2"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2"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2" nodeType="click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additive="base">
                                        <p:cTn id="89" dur="500" fill="hold"/>
                                        <p:tgtEl>
                                          <p:spTgt spid="43"/>
                                        </p:tgtEl>
                                        <p:attrNameLst>
                                          <p:attrName>ppt_x</p:attrName>
                                        </p:attrNameLst>
                                      </p:cBhvr>
                                      <p:tavLst>
                                        <p:tav tm="0">
                                          <p:val>
                                            <p:strVal val="#ppt_x"/>
                                          </p:val>
                                        </p:tav>
                                        <p:tav tm="100000">
                                          <p:val>
                                            <p:strVal val="#ppt_x"/>
                                          </p:val>
                                        </p:tav>
                                      </p:tavLst>
                                    </p:anim>
                                    <p:anim calcmode="lin" valueType="num">
                                      <p:cBhvr additive="base">
                                        <p:cTn id="9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2"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2" nodeType="click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par>
                                <p:cTn id="103" presetID="1" presetClass="entr" presetSubtype="0" fill="hold" grpId="2" nodeType="withEffect">
                                  <p:stCondLst>
                                    <p:cond delay="0"/>
                                  </p:stCondLst>
                                  <p:childTnLst>
                                    <p:set>
                                      <p:cBhvr>
                                        <p:cTn id="104" dur="1" fill="hold">
                                          <p:stCondLst>
                                            <p:cond delay="0"/>
                                          </p:stCondLst>
                                        </p:cTn>
                                        <p:tgtEl>
                                          <p:spTgt spid="3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42"/>
                                        </p:tgtEl>
                                        <p:attrNameLst>
                                          <p:attrName>style.visibility</p:attrName>
                                        </p:attrNameLst>
                                      </p:cBhvr>
                                      <p:to>
                                        <p:strVal val="visible"/>
                                      </p:to>
                                    </p:set>
                                    <p:anim calcmode="lin" valueType="num">
                                      <p:cBhvr additive="base">
                                        <p:cTn id="123" dur="500" fill="hold"/>
                                        <p:tgtEl>
                                          <p:spTgt spid="42"/>
                                        </p:tgtEl>
                                        <p:attrNameLst>
                                          <p:attrName>ppt_x</p:attrName>
                                        </p:attrNameLst>
                                      </p:cBhvr>
                                      <p:tavLst>
                                        <p:tav tm="0">
                                          <p:val>
                                            <p:strVal val="#ppt_x"/>
                                          </p:val>
                                        </p:tav>
                                        <p:tav tm="100000">
                                          <p:val>
                                            <p:strVal val="#ppt_x"/>
                                          </p:val>
                                        </p:tav>
                                      </p:tavLst>
                                    </p:anim>
                                    <p:anim calcmode="lin" valueType="num">
                                      <p:cBhvr additive="base">
                                        <p:cTn id="12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8" grpId="0" animBg="1"/>
      <p:bldP spid="49" grpId="0" animBg="1"/>
      <p:bldP spid="53" grpId="0" animBg="1"/>
      <p:bldP spid="42" grpId="0" animBg="1"/>
      <p:bldP spid="60" grpId="0" animBg="1"/>
      <p:bldP spid="62" grpId="0" animBg="1"/>
      <p:bldP spid="50" grpId="0" animBg="1"/>
      <p:bldP spid="43" grpId="0" animBg="1"/>
      <p:bldP spid="45" grpId="0" animBg="1"/>
      <p:bldP spid="46" grpId="0"/>
      <p:bldP spid="47" grpId="0"/>
      <p:bldP spid="48" grpId="0"/>
      <p:bldP spid="9" grpId="0" animBg="1"/>
      <p:bldP spid="10" grpId="0" animBg="1"/>
      <p:bldP spid="11" grpId="0" animBg="1"/>
      <p:bldP spid="52" grpId="0" animBg="1"/>
      <p:bldP spid="54" grpId="0" animBg="1"/>
      <p:bldP spid="55" grpId="0" animBg="1"/>
      <p:bldP spid="56" grpId="0"/>
      <p:bldP spid="58" grpId="0" animBg="1"/>
      <p:bldP spid="7" grpId="0" animBg="1"/>
      <p:bldP spid="51" grpId="0"/>
      <p:bldP spid="57" grpId="0"/>
      <p:bldP spid="63"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2"/>
          <p:cNvSpPr>
            <a:spLocks noGrp="1"/>
          </p:cNvSpPr>
          <p:nvPr>
            <p:ph type="title"/>
          </p:nvPr>
        </p:nvSpPr>
        <p:spPr/>
        <p:txBody>
          <a:bodyPr/>
          <a:lstStyle/>
          <a:p>
            <a:r>
              <a:rPr lang="fr-CH" altLang="fr-FR" dirty="0" smtClean="0"/>
              <a:t>Contenus – leçons de 30 minutes</a:t>
            </a:r>
          </a:p>
        </p:txBody>
      </p:sp>
      <p:sp>
        <p:nvSpPr>
          <p:cNvPr id="5" name="Inhaltsplatzhalter 2"/>
          <p:cNvSpPr txBox="1">
            <a:spLocks/>
          </p:cNvSpPr>
          <p:nvPr/>
        </p:nvSpPr>
        <p:spPr bwMode="auto">
          <a:xfrm>
            <a:off x="1268402" y="992799"/>
            <a:ext cx="7704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marL="0" indent="0">
              <a:buNone/>
              <a:defRPr/>
            </a:pPr>
            <a:r>
              <a:rPr lang="fr-CH" sz="2400" kern="0" dirty="0" smtClean="0">
                <a:solidFill>
                  <a:srgbClr val="000000"/>
                </a:solidFill>
              </a:rPr>
              <a:t>Une fois par semaine:</a:t>
            </a:r>
            <a:endParaRPr lang="fr-CH" sz="1600" kern="0" dirty="0" smtClean="0">
              <a:solidFill>
                <a:srgbClr val="000000"/>
              </a:solidFill>
            </a:endParaRPr>
          </a:p>
        </p:txBody>
      </p:sp>
      <p:sp>
        <p:nvSpPr>
          <p:cNvPr id="3" name="Abgerundetes Rechteck 2"/>
          <p:cNvSpPr/>
          <p:nvPr/>
        </p:nvSpPr>
        <p:spPr bwMode="auto">
          <a:xfrm>
            <a:off x="1241556" y="1649052"/>
            <a:ext cx="7200960" cy="720096"/>
          </a:xfrm>
          <a:prstGeom prst="round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CH" sz="2000" b="0" i="0" u="none" strike="noStrike" cap="none" normalizeH="0" baseline="0" dirty="0" smtClean="0">
                <a:ln>
                  <a:noFill/>
                </a:ln>
                <a:solidFill>
                  <a:schemeClr val="tx1"/>
                </a:solidFill>
                <a:effectLst/>
              </a:rPr>
              <a:t>Exercices de renforcement avec le poids de son propre corps</a:t>
            </a:r>
            <a:endParaRPr kumimoji="0" lang="fr-CH" sz="2000" b="0" i="0" u="none" strike="noStrike" cap="none" normalizeH="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r>
              <a:rPr lang="fr-CH" sz="2000" baseline="0" dirty="0" smtClean="0"/>
              <a:t>	</a:t>
            </a:r>
            <a:r>
              <a:rPr lang="fr-CH" sz="1600" baseline="0" dirty="0" smtClean="0"/>
              <a:t>du simple au complexe (statique-dynamique)</a:t>
            </a:r>
            <a:endParaRPr kumimoji="0" lang="fr-CH" sz="1600" b="0" i="0" u="none" strike="noStrike" cap="none" normalizeH="0" baseline="0" dirty="0" smtClean="0">
              <a:ln>
                <a:noFill/>
              </a:ln>
              <a:solidFill>
                <a:schemeClr val="tx1"/>
              </a:solidFill>
              <a:effectLst/>
            </a:endParaRPr>
          </a:p>
        </p:txBody>
      </p:sp>
      <p:sp>
        <p:nvSpPr>
          <p:cNvPr id="7" name="Abgerundetes Rechteck 6"/>
          <p:cNvSpPr/>
          <p:nvPr/>
        </p:nvSpPr>
        <p:spPr bwMode="auto">
          <a:xfrm>
            <a:off x="1241556" y="2528880"/>
            <a:ext cx="7200960" cy="990132"/>
          </a:xfrm>
          <a:prstGeom prst="round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CH" sz="2000" b="0" i="0" u="none" strike="noStrike" cap="none" normalizeH="0" baseline="0" dirty="0" smtClean="0">
                <a:ln>
                  <a:noFill/>
                </a:ln>
                <a:solidFill>
                  <a:schemeClr val="tx1"/>
                </a:solidFill>
                <a:effectLst/>
              </a:rPr>
              <a:t>Entraînement à la course d’endurance</a:t>
            </a:r>
            <a:endParaRPr kumimoji="0" lang="fr-CH" sz="2000" b="0" i="0" u="none" strike="noStrike" cap="none" normalizeH="0" dirty="0" smtClean="0">
              <a:ln>
                <a:noFill/>
              </a:ln>
              <a:solidFill>
                <a:schemeClr val="tx1"/>
              </a:solidFill>
              <a:effectLst/>
            </a:endParaRPr>
          </a:p>
          <a:p>
            <a:pPr algn="l"/>
            <a:r>
              <a:rPr lang="fr-CH" sz="1600" dirty="0" smtClean="0"/>
              <a:t>	de l’entraînement de base à l’entraînement spécifique (par     	intervalle/pyramidal)</a:t>
            </a:r>
            <a:endParaRPr lang="fr-CH" sz="1600" dirty="0"/>
          </a:p>
        </p:txBody>
      </p:sp>
      <p:sp>
        <p:nvSpPr>
          <p:cNvPr id="2" name="Pfeil nach rechts 1"/>
          <p:cNvSpPr/>
          <p:nvPr/>
        </p:nvSpPr>
        <p:spPr bwMode="auto">
          <a:xfrm>
            <a:off x="1511592" y="2078820"/>
            <a:ext cx="450060" cy="180024"/>
          </a:xfrm>
          <a:prstGeom prst="rightArrow">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
        <p:nvSpPr>
          <p:cNvPr id="8" name="Pfeil nach rechts 7"/>
          <p:cNvSpPr/>
          <p:nvPr/>
        </p:nvSpPr>
        <p:spPr bwMode="auto">
          <a:xfrm>
            <a:off x="1511592" y="2978940"/>
            <a:ext cx="450060" cy="180024"/>
          </a:xfrm>
          <a:prstGeom prst="rightArrow">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
        <p:nvSpPr>
          <p:cNvPr id="4" name="Rechteck 3"/>
          <p:cNvSpPr/>
          <p:nvPr/>
        </p:nvSpPr>
        <p:spPr>
          <a:xfrm>
            <a:off x="1241556" y="3789048"/>
            <a:ext cx="7290972" cy="2092881"/>
          </a:xfrm>
          <a:prstGeom prst="rect">
            <a:avLst/>
          </a:prstGeom>
        </p:spPr>
        <p:txBody>
          <a:bodyPr wrap="square">
            <a:spAutoFit/>
          </a:bodyPr>
          <a:lstStyle/>
          <a:p>
            <a:pPr algn="l">
              <a:defRPr/>
            </a:pPr>
            <a:r>
              <a:rPr lang="fr-CH" sz="3200" b="1" kern="0" dirty="0" smtClean="0">
                <a:solidFill>
                  <a:srgbClr val="000000"/>
                </a:solidFill>
              </a:rPr>
              <a:t>Concept du sport</a:t>
            </a:r>
          </a:p>
          <a:p>
            <a:pPr algn="l">
              <a:defRPr/>
            </a:pPr>
            <a:endParaRPr lang="fr-CH" sz="1800" kern="0" dirty="0" smtClean="0">
              <a:solidFill>
                <a:srgbClr val="000000"/>
              </a:solidFill>
            </a:endParaRPr>
          </a:p>
          <a:p>
            <a:pPr marL="342900" indent="-342900" algn="l">
              <a:buFont typeface="Arial" panose="020B0604020202020204" pitchFamily="34" charset="0"/>
              <a:buChar char="•"/>
              <a:defRPr/>
            </a:pPr>
            <a:r>
              <a:rPr lang="fr-CH" sz="2000" kern="0" dirty="0" smtClean="0">
                <a:solidFill>
                  <a:srgbClr val="000000"/>
                </a:solidFill>
              </a:rPr>
              <a:t>Individualité </a:t>
            </a:r>
            <a:r>
              <a:rPr lang="fr-CH" sz="1400" kern="0" dirty="0" smtClean="0">
                <a:solidFill>
                  <a:srgbClr val="000000"/>
                </a:solidFill>
              </a:rPr>
              <a:t>(différents niveaux de performance, groupe de performance)</a:t>
            </a:r>
          </a:p>
          <a:p>
            <a:pPr marL="342900" indent="-342900" algn="l">
              <a:buFont typeface="Arial" panose="020B0604020202020204" pitchFamily="34" charset="0"/>
              <a:buChar char="•"/>
              <a:defRPr/>
            </a:pPr>
            <a:r>
              <a:rPr lang="fr-CH" sz="2000" kern="0" dirty="0" smtClean="0">
                <a:solidFill>
                  <a:srgbClr val="000000"/>
                </a:solidFill>
              </a:rPr>
              <a:t>Augmentation progressive de la charge </a:t>
            </a:r>
            <a:r>
              <a:rPr lang="fr-CH" sz="1400" kern="0" dirty="0" smtClean="0">
                <a:solidFill>
                  <a:srgbClr val="000000"/>
                </a:solidFill>
              </a:rPr>
              <a:t>(prophylaxie des blessures)</a:t>
            </a:r>
          </a:p>
          <a:p>
            <a:pPr marL="342900" indent="-342900" algn="l">
              <a:buFont typeface="Arial" panose="020B0604020202020204" pitchFamily="34" charset="0"/>
              <a:buChar char="•"/>
              <a:defRPr/>
            </a:pPr>
            <a:r>
              <a:rPr lang="fr-CH" sz="2000" kern="0" dirty="0" smtClean="0">
                <a:solidFill>
                  <a:srgbClr val="000000"/>
                </a:solidFill>
              </a:rPr>
              <a:t>Continuité </a:t>
            </a:r>
            <a:r>
              <a:rPr lang="fr-CH" sz="1400" kern="0" dirty="0" smtClean="0">
                <a:solidFill>
                  <a:srgbClr val="000000"/>
                </a:solidFill>
              </a:rPr>
              <a:t>(une fois n’est rien, blocs hebdomadaires)</a:t>
            </a:r>
          </a:p>
          <a:p>
            <a:pPr marL="342900" indent="-342900" algn="l">
              <a:buFont typeface="Arial" panose="020B0604020202020204" pitchFamily="34" charset="0"/>
              <a:buChar char="•"/>
              <a:defRPr/>
            </a:pPr>
            <a:r>
              <a:rPr lang="fr-CH" sz="2000" kern="0" dirty="0" smtClean="0">
                <a:solidFill>
                  <a:srgbClr val="000000"/>
                </a:solidFill>
              </a:rPr>
              <a:t>Variation </a:t>
            </a:r>
            <a:r>
              <a:rPr lang="fr-CH" sz="1400" kern="0" dirty="0" smtClean="0">
                <a:solidFill>
                  <a:srgbClr val="000000"/>
                </a:solidFill>
              </a:rPr>
              <a:t>(jeu &amp; plaisir)</a:t>
            </a:r>
            <a:endParaRPr lang="fr-CH" sz="1400" kern="0" dirty="0">
              <a:solidFill>
                <a:srgbClr val="000000"/>
              </a:solidFill>
            </a:endParaRPr>
          </a:p>
        </p:txBody>
      </p:sp>
    </p:spTree>
    <p:extLst>
      <p:ext uri="{BB962C8B-B14F-4D97-AF65-F5344CB8AC3E}">
        <p14:creationId xmlns:p14="http://schemas.microsoft.com/office/powerpoint/2010/main" val="30611071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2" grpId="0" animBg="1"/>
      <p:bldP spid="8"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1268401" y="992799"/>
            <a:ext cx="7536747" cy="54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a:defRPr/>
            </a:pPr>
            <a:r>
              <a:rPr lang="fr-CH" sz="1800" kern="0" dirty="0" smtClean="0">
                <a:solidFill>
                  <a:srgbClr val="000000"/>
                </a:solidFill>
              </a:rPr>
              <a:t>Pour le sport intérieur et extérieur </a:t>
            </a:r>
          </a:p>
          <a:p>
            <a:pPr lvl="1">
              <a:buFont typeface="Wingdings" panose="05000000000000000000" pitchFamily="2" charset="2"/>
              <a:buChar char="Ø"/>
              <a:defRPr/>
            </a:pPr>
            <a:r>
              <a:rPr lang="fr-CH" sz="1600" kern="0" dirty="0" smtClean="0">
                <a:solidFill>
                  <a:srgbClr val="000000"/>
                </a:solidFill>
              </a:rPr>
              <a:t>Adapter au programme / conditions météorologiques</a:t>
            </a:r>
          </a:p>
          <a:p>
            <a:pPr lvl="1">
              <a:buFont typeface="Wingdings" panose="05000000000000000000" pitchFamily="2" charset="2"/>
              <a:buChar char="Ø"/>
              <a:defRPr/>
            </a:pPr>
            <a:r>
              <a:rPr lang="fr-CH" sz="1600" kern="0" dirty="0" smtClean="0">
                <a:solidFill>
                  <a:srgbClr val="000000"/>
                </a:solidFill>
              </a:rPr>
              <a:t>Habits chauds </a:t>
            </a:r>
            <a:r>
              <a:rPr lang="fr-CH" sz="1600" kern="0" dirty="0" smtClean="0">
                <a:solidFill>
                  <a:schemeClr val="tx1"/>
                </a:solidFill>
              </a:rPr>
              <a:t>lors des examens </a:t>
            </a:r>
            <a:r>
              <a:rPr lang="fr-CH" sz="1600" kern="0" dirty="0" smtClean="0">
                <a:solidFill>
                  <a:srgbClr val="000000"/>
                </a:solidFill>
              </a:rPr>
              <a:t>(temps attente)</a:t>
            </a:r>
          </a:p>
          <a:p>
            <a:pPr lvl="1">
              <a:buFont typeface="Wingdings" panose="05000000000000000000" pitchFamily="2" charset="2"/>
              <a:buChar char="Ø"/>
              <a:defRPr/>
            </a:pPr>
            <a:r>
              <a:rPr lang="fr-CH" sz="1600" kern="0" dirty="0" smtClean="0">
                <a:solidFill>
                  <a:srgbClr val="000000"/>
                </a:solidFill>
              </a:rPr>
              <a:t>Chaussures de sport: </a:t>
            </a:r>
            <a:r>
              <a:rPr lang="fr-CH" sz="1600" u="sng" kern="0" dirty="0" smtClean="0">
                <a:solidFill>
                  <a:srgbClr val="000000"/>
                </a:solidFill>
              </a:rPr>
              <a:t>TOUJOURS les 2 paires avec</a:t>
            </a:r>
            <a:endParaRPr lang="fr-CH" sz="1600" kern="0" dirty="0" smtClean="0">
              <a:solidFill>
                <a:srgbClr val="000000"/>
              </a:solidFill>
            </a:endParaRPr>
          </a:p>
          <a:p>
            <a:pPr marL="0" indent="0">
              <a:buNone/>
              <a:defRPr/>
            </a:pPr>
            <a:endParaRPr lang="fr-CH" sz="1800" kern="0" dirty="0" smtClean="0">
              <a:solidFill>
                <a:srgbClr val="000000"/>
              </a:solidFill>
            </a:endParaRPr>
          </a:p>
          <a:p>
            <a:pPr marL="0" indent="0">
              <a:buNone/>
              <a:defRPr/>
            </a:pPr>
            <a:endParaRPr lang="fr-CH" sz="1800" kern="0" dirty="0" smtClean="0">
              <a:solidFill>
                <a:srgbClr val="000000"/>
              </a:solidFill>
            </a:endParaRPr>
          </a:p>
          <a:p>
            <a:pPr marL="0" indent="0">
              <a:buNone/>
              <a:defRPr/>
            </a:pPr>
            <a:endParaRPr lang="fr-CH" sz="1800" kern="0" dirty="0" smtClean="0">
              <a:solidFill>
                <a:srgbClr val="000000"/>
              </a:solidFill>
            </a:endParaRPr>
          </a:p>
          <a:p>
            <a:pPr>
              <a:defRPr/>
            </a:pPr>
            <a:endParaRPr lang="fr-CH" sz="1800" kern="0" dirty="0" smtClean="0">
              <a:solidFill>
                <a:srgbClr val="000000"/>
              </a:solidFill>
            </a:endParaRPr>
          </a:p>
          <a:p>
            <a:pPr>
              <a:defRPr/>
            </a:pPr>
            <a:r>
              <a:rPr lang="fr-CH" sz="1800" kern="0" dirty="0" smtClean="0">
                <a:solidFill>
                  <a:srgbClr val="000000"/>
                </a:solidFill>
              </a:rPr>
              <a:t>Prendre avec soi: gourde /gamelle ainsi qu’un linge (sudation)</a:t>
            </a:r>
          </a:p>
          <a:p>
            <a:pPr>
              <a:defRPr/>
            </a:pPr>
            <a:endParaRPr lang="fr-CH" sz="1800" kern="0" dirty="0" smtClean="0">
              <a:solidFill>
                <a:srgbClr val="000000"/>
              </a:solidFill>
            </a:endParaRPr>
          </a:p>
          <a:p>
            <a:pPr>
              <a:defRPr/>
            </a:pPr>
            <a:endParaRPr lang="fr-CH" sz="1800" kern="0" dirty="0" smtClean="0">
              <a:solidFill>
                <a:srgbClr val="000000"/>
              </a:solidFill>
            </a:endParaRPr>
          </a:p>
          <a:p>
            <a:pPr>
              <a:defRPr/>
            </a:pPr>
            <a:endParaRPr lang="fr-CH" sz="1800" kern="0" dirty="0" smtClean="0">
              <a:solidFill>
                <a:srgbClr val="000000"/>
              </a:solidFill>
            </a:endParaRPr>
          </a:p>
          <a:p>
            <a:pPr>
              <a:defRPr/>
            </a:pPr>
            <a:endParaRPr lang="fr-CH" sz="1800" kern="0" dirty="0" smtClean="0">
              <a:solidFill>
                <a:srgbClr val="000000"/>
              </a:solidFill>
            </a:endParaRPr>
          </a:p>
          <a:p>
            <a:pPr>
              <a:defRPr/>
            </a:pPr>
            <a:r>
              <a:rPr lang="fr-CH" sz="1800" kern="0" dirty="0" smtClean="0">
                <a:solidFill>
                  <a:srgbClr val="000000"/>
                </a:solidFill>
              </a:rPr>
              <a:t>Pas de montre /plaquette / piercings (couvrir)/ bijoux</a:t>
            </a:r>
          </a:p>
          <a:p>
            <a:pPr>
              <a:defRPr/>
            </a:pPr>
            <a:endParaRPr lang="fr-CH" sz="1800" kern="0" dirty="0" smtClean="0">
              <a:solidFill>
                <a:srgbClr val="000000"/>
              </a:solidFill>
            </a:endParaRPr>
          </a:p>
          <a:p>
            <a:pPr>
              <a:defRPr/>
            </a:pPr>
            <a:endParaRPr lang="fr-CH" sz="1800" kern="0" dirty="0" smtClean="0">
              <a:solidFill>
                <a:srgbClr val="000000"/>
              </a:solidFill>
            </a:endParaRPr>
          </a:p>
          <a:p>
            <a:pPr marL="0" indent="0">
              <a:buNone/>
              <a:defRPr/>
            </a:pPr>
            <a:endParaRPr lang="fr-CH" sz="1800" kern="0" dirty="0">
              <a:solidFill>
                <a:srgbClr val="000000"/>
              </a:solidFill>
            </a:endParaRPr>
          </a:p>
        </p:txBody>
      </p:sp>
      <p:sp>
        <p:nvSpPr>
          <p:cNvPr id="2" name="Titel 1"/>
          <p:cNvSpPr>
            <a:spLocks noGrp="1"/>
          </p:cNvSpPr>
          <p:nvPr>
            <p:ph type="title"/>
          </p:nvPr>
        </p:nvSpPr>
        <p:spPr>
          <a:xfrm>
            <a:off x="1268413" y="279400"/>
            <a:ext cx="7461250" cy="623387"/>
          </a:xfrm>
        </p:spPr>
        <p:txBody>
          <a:bodyPr/>
          <a:lstStyle/>
          <a:p>
            <a:r>
              <a:rPr lang="fr-CH" dirty="0" smtClean="0"/>
              <a:t>Équipement</a:t>
            </a:r>
            <a:endParaRPr lang="fr-CH" dirty="0"/>
          </a:p>
        </p:txBody>
      </p:sp>
      <p:pic>
        <p:nvPicPr>
          <p:cNvPr id="1026" name="Picture 2" descr="C:\Users\U80840771\AppData\Local\Microsoft\Windows\Temporary Internet Files\Content.IE5\MAAXOSMG\saucony_kinvara_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7719" y="2528880"/>
            <a:ext cx="1398681" cy="9279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80840771\AppData\Local\Microsoft\Windows\Temporary Internet Files\Content.IE5\3G0KIUH8\3531665800_e866e42185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5029" y="2501028"/>
            <a:ext cx="1237295" cy="92797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80840771\AppData\Local\Microsoft\Windows\Temporary Internet Files\Content.IE5\03JEKBK7\Salerno_Calcio_T-Shirt_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292" y="410979"/>
            <a:ext cx="869565" cy="11701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80840771\AppData\Local\Microsoft\Windows\Temporary Internet Files\Content.IE5\NGDAN7U0\Running-shorts-black[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0617" y="1628760"/>
            <a:ext cx="941803" cy="78483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U80840771\AppData\Local\Microsoft\Windows\Temporary Internet Files\Content.IE5\03JEKBK7\Zusammengelegte_Handtücher[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096" y="3920277"/>
            <a:ext cx="1184950" cy="112893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Users\U80840771\AppData\Local\Microsoft\Windows\Temporary Internet Files\Content.IE5\UX2PAVXP\the-north-face-tka-100-trinity-alps-pullover-polartec-fleece-for-men-in-jake-blue~p~5676y_01~1500.3[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91081" y="439554"/>
            <a:ext cx="1071008" cy="1071008"/>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6798012" y="2438868"/>
            <a:ext cx="990132" cy="1107996"/>
          </a:xfrm>
          <a:prstGeom prst="rect">
            <a:avLst/>
          </a:prstGeom>
          <a:noFill/>
        </p:spPr>
        <p:txBody>
          <a:bodyPr wrap="square" rtlCol="0">
            <a:spAutoFit/>
          </a:bodyPr>
          <a:lstStyle/>
          <a:p>
            <a:r>
              <a:rPr lang="de-CH" sz="6600" dirty="0" smtClean="0">
                <a:solidFill>
                  <a:srgbClr val="FF0000"/>
                </a:solidFill>
              </a:rPr>
              <a:t>+</a:t>
            </a:r>
            <a:endParaRPr lang="de-CH" sz="6600" dirty="0">
              <a:solidFill>
                <a:srgbClr val="FF0000"/>
              </a:solidFill>
            </a:endParaRPr>
          </a:p>
        </p:txBody>
      </p:sp>
      <p:pic>
        <p:nvPicPr>
          <p:cNvPr id="4" name="Picture 2" descr="Bildergebnis für feldflasche schweizer armee">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57100" y="3906381"/>
            <a:ext cx="944744" cy="11428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U80840771\AppData\Local\Microsoft\Windows\Temporary Internet Files\Content.IE5\3G0KIUH8\herrenuhren-männeruhren-herrenuhr-schwarz-armbanduhr[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02300" y="5499276"/>
            <a:ext cx="649484"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U80840771\AppData\Local\Microsoft\Windows\Temporary Internet Files\Content.IE5\MAAXOSMG\Wedding_ring_•_vector_graphics_•_02.svg[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18639" y="5478792"/>
            <a:ext cx="623757"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C:\Users\U80840771\AppData\Local\Microsoft\Windows\Temporary Internet Files\Content.IE5\2I4KDKVW\1280px-US_Dog_Tag_with_Surname,_First_name,_Social_Security_number,_Blood_type,_Religion[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91856" y="5499276"/>
            <a:ext cx="1080422"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U80840771\AppData\Local\Microsoft\Windows\Temporary Internet Files\Content.IE5\MAAXOSMG\120px-Piercing_micro_banane[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72120" y="5499372"/>
            <a:ext cx="890722" cy="72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U80840771\AppData\Local\Microsoft\Windows\Temporary Internet Files\Content.IE5\MAAXOSMG\ohrstecker-silber-männer-ohrringe-männerschmuck[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61542" y="5499372"/>
            <a:ext cx="720000" cy="7200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Gerade Verbindung 16"/>
          <p:cNvCxnSpPr/>
          <p:nvPr/>
        </p:nvCxnSpPr>
        <p:spPr bwMode="auto">
          <a:xfrm flipH="1">
            <a:off x="1601604" y="5478792"/>
            <a:ext cx="6763081" cy="740484"/>
          </a:xfrm>
          <a:prstGeom prst="line">
            <a:avLst/>
          </a:prstGeom>
          <a:ln w="76200">
            <a:solidFill>
              <a:srgbClr val="ED181E"/>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8" name="Gerade Verbindung 17"/>
          <p:cNvCxnSpPr/>
          <p:nvPr/>
        </p:nvCxnSpPr>
        <p:spPr bwMode="auto">
          <a:xfrm>
            <a:off x="1601604" y="5499276"/>
            <a:ext cx="6763081" cy="720096"/>
          </a:xfrm>
          <a:prstGeom prst="line">
            <a:avLst/>
          </a:prstGeom>
          <a:ln w="76200">
            <a:solidFill>
              <a:srgbClr val="ED181E"/>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24" name="Picture 2" descr="Bildergebnis für trainerhosen">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07976" y="1496361"/>
            <a:ext cx="1027450" cy="102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22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par>
                                <p:cTn id="54" presetID="16" presetClass="entr" presetSubtype="21"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A prendre en considération</a:t>
            </a:r>
            <a:endParaRPr lang="fr-CH" dirty="0"/>
          </a:p>
        </p:txBody>
      </p:sp>
      <p:sp>
        <p:nvSpPr>
          <p:cNvPr id="20" name="Inhaltsplatzhalter 2"/>
          <p:cNvSpPr txBox="1">
            <a:spLocks/>
          </p:cNvSpPr>
          <p:nvPr/>
        </p:nvSpPr>
        <p:spPr bwMode="auto">
          <a:xfrm>
            <a:off x="1268402" y="992799"/>
            <a:ext cx="770413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a:defRPr/>
            </a:pPr>
            <a:r>
              <a:rPr lang="fr-CH" sz="2400" kern="0" dirty="0" smtClean="0">
                <a:solidFill>
                  <a:srgbClr val="000000"/>
                </a:solidFill>
              </a:rPr>
              <a:t>AP en tenue de sport, si leçon de sport directement après</a:t>
            </a:r>
          </a:p>
          <a:p>
            <a:pPr lvl="1">
              <a:defRPr/>
            </a:pPr>
            <a:r>
              <a:rPr lang="fr-CH" sz="2400" kern="0" dirty="0" smtClean="0">
                <a:solidFill>
                  <a:srgbClr val="000000"/>
                </a:solidFill>
              </a:rPr>
              <a:t> </a:t>
            </a:r>
            <a:r>
              <a:rPr lang="fr-CH" sz="1600" kern="0" dirty="0" smtClean="0">
                <a:solidFill>
                  <a:srgbClr val="000000"/>
                </a:solidFill>
              </a:rPr>
              <a:t>Souliers pour l’extérieur/habits chauds</a:t>
            </a:r>
          </a:p>
          <a:p>
            <a:pPr>
              <a:defRPr/>
            </a:pPr>
            <a:endParaRPr lang="fr-CH" sz="2400" kern="0" dirty="0" smtClean="0">
              <a:solidFill>
                <a:srgbClr val="000000"/>
              </a:solidFill>
            </a:endParaRPr>
          </a:p>
          <a:p>
            <a:pPr>
              <a:defRPr/>
            </a:pPr>
            <a:r>
              <a:rPr lang="fr-CH" sz="2400" kern="0" dirty="0" smtClean="0">
                <a:solidFill>
                  <a:srgbClr val="000000"/>
                </a:solidFill>
              </a:rPr>
              <a:t>Hygiène corporelle</a:t>
            </a:r>
          </a:p>
          <a:p>
            <a:pPr lvl="1">
              <a:defRPr/>
            </a:pPr>
            <a:r>
              <a:rPr lang="fr-CH" sz="1600" kern="0" dirty="0" smtClean="0">
                <a:solidFill>
                  <a:srgbClr val="000000"/>
                </a:solidFill>
              </a:rPr>
              <a:t>Se doucher après le sport (gestion du temps)</a:t>
            </a:r>
          </a:p>
          <a:p>
            <a:pPr marL="0" indent="0">
              <a:buNone/>
              <a:defRPr/>
            </a:pPr>
            <a:endParaRPr lang="fr-CH" sz="2400" kern="0" dirty="0" smtClean="0">
              <a:solidFill>
                <a:srgbClr val="000000"/>
              </a:solidFill>
            </a:endParaRPr>
          </a:p>
          <a:p>
            <a:pPr>
              <a:defRPr/>
            </a:pPr>
            <a:r>
              <a:rPr lang="fr-CH" sz="2400" kern="0" dirty="0" smtClean="0">
                <a:solidFill>
                  <a:srgbClr val="000000"/>
                </a:solidFill>
              </a:rPr>
              <a:t>Objets de valeur:</a:t>
            </a:r>
          </a:p>
          <a:p>
            <a:pPr lvl="1">
              <a:defRPr/>
            </a:pPr>
            <a:r>
              <a:rPr lang="fr-CH" sz="1600" kern="0" dirty="0" smtClean="0">
                <a:solidFill>
                  <a:srgbClr val="000000"/>
                </a:solidFill>
              </a:rPr>
              <a:t>Ne pas emporter (consigne)</a:t>
            </a:r>
          </a:p>
          <a:p>
            <a:pPr lvl="1">
              <a:defRPr/>
            </a:pPr>
            <a:r>
              <a:rPr lang="fr-CH" sz="1600" kern="0" dirty="0" smtClean="0">
                <a:solidFill>
                  <a:srgbClr val="000000"/>
                </a:solidFill>
              </a:rPr>
              <a:t>Ne pas laisser dans le vestiaire (dépôt)</a:t>
            </a:r>
          </a:p>
          <a:p>
            <a:pPr lvl="1">
              <a:defRPr/>
            </a:pPr>
            <a:endParaRPr lang="fr-CH" sz="1600" kern="0" dirty="0" smtClean="0">
              <a:solidFill>
                <a:srgbClr val="000000"/>
              </a:solidFill>
            </a:endParaRPr>
          </a:p>
          <a:p>
            <a:pPr>
              <a:defRPr/>
            </a:pPr>
            <a:r>
              <a:rPr lang="fr-CH" sz="2400" kern="0" dirty="0" err="1" smtClean="0">
                <a:solidFill>
                  <a:srgbClr val="000000"/>
                </a:solidFill>
              </a:rPr>
              <a:t>Subs</a:t>
            </a:r>
            <a:r>
              <a:rPr lang="fr-CH" sz="2400" kern="0" dirty="0" smtClean="0">
                <a:solidFill>
                  <a:srgbClr val="000000"/>
                </a:solidFill>
              </a:rPr>
              <a:t>/ </a:t>
            </a:r>
            <a:r>
              <a:rPr lang="fr-CH" sz="2400" kern="0" dirty="0" err="1" smtClean="0">
                <a:solidFill>
                  <a:srgbClr val="000000"/>
                </a:solidFill>
              </a:rPr>
              <a:t>subs</a:t>
            </a:r>
            <a:r>
              <a:rPr lang="fr-CH" sz="2400" kern="0" dirty="0" smtClean="0">
                <a:solidFill>
                  <a:srgbClr val="000000"/>
                </a:solidFill>
              </a:rPr>
              <a:t>/i</a:t>
            </a:r>
          </a:p>
          <a:p>
            <a:pPr lvl="1">
              <a:defRPr/>
            </a:pPr>
            <a:r>
              <a:rPr lang="fr-CH" sz="1600" kern="0" dirty="0" smtClean="0">
                <a:solidFill>
                  <a:srgbClr val="000000"/>
                </a:solidFill>
              </a:rPr>
              <a:t>Organiser par Z</a:t>
            </a:r>
          </a:p>
          <a:p>
            <a:pPr lvl="1">
              <a:defRPr/>
            </a:pPr>
            <a:r>
              <a:rPr lang="fr-CH" sz="1600" kern="0" dirty="0" smtClean="0">
                <a:solidFill>
                  <a:srgbClr val="000000"/>
                </a:solidFill>
              </a:rPr>
              <a:t>À déposer à l’extérieur de la salle de sport</a:t>
            </a:r>
          </a:p>
        </p:txBody>
      </p:sp>
      <p:pic>
        <p:nvPicPr>
          <p:cNvPr id="2051" name="Picture 3" descr="C:\Users\U80840771\AppData\Local\Microsoft\Windows\Temporary Internet Files\Content.IE5\X1JBG8K4\mann-006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2264" y="1628760"/>
            <a:ext cx="154305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80840771\AppData\Local\Microsoft\Windows\Temporary Internet Files\Content.IE5\NGDAN7U0\di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92" y="3609024"/>
            <a:ext cx="1784511" cy="224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03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Comportement</a:t>
            </a:r>
            <a:endParaRPr lang="fr-CH" dirty="0"/>
          </a:p>
        </p:txBody>
      </p:sp>
      <p:sp>
        <p:nvSpPr>
          <p:cNvPr id="20" name="Inhaltsplatzhalter 2"/>
          <p:cNvSpPr txBox="1">
            <a:spLocks/>
          </p:cNvSpPr>
          <p:nvPr/>
        </p:nvSpPr>
        <p:spPr bwMode="auto">
          <a:xfrm>
            <a:off x="1268402" y="992799"/>
            <a:ext cx="7704138" cy="251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a:defRPr/>
            </a:pPr>
            <a:r>
              <a:rPr lang="fr-CH" sz="2400" kern="0" dirty="0" smtClean="0">
                <a:solidFill>
                  <a:srgbClr val="000000"/>
                </a:solidFill>
              </a:rPr>
              <a:t>Interdiction absolue de fumer avant, pendant et juste après la leçon de sport</a:t>
            </a:r>
          </a:p>
          <a:p>
            <a:pPr>
              <a:defRPr/>
            </a:pPr>
            <a:endParaRPr lang="fr-CH" sz="2400" kern="0" dirty="0" smtClean="0">
              <a:solidFill>
                <a:srgbClr val="000000"/>
              </a:solidFill>
            </a:endParaRPr>
          </a:p>
          <a:p>
            <a:pPr>
              <a:defRPr/>
            </a:pPr>
            <a:r>
              <a:rPr lang="fr-CH" sz="2400" kern="0" dirty="0" smtClean="0">
                <a:solidFill>
                  <a:srgbClr val="000000"/>
                </a:solidFill>
              </a:rPr>
              <a:t>Engagement à 100% </a:t>
            </a:r>
          </a:p>
          <a:p>
            <a:pPr>
              <a:defRPr/>
            </a:pPr>
            <a:endParaRPr lang="fr-CH" sz="2400" kern="0" dirty="0" smtClean="0">
              <a:solidFill>
                <a:srgbClr val="000000"/>
              </a:solidFill>
            </a:endParaRPr>
          </a:p>
          <a:p>
            <a:pPr>
              <a:defRPr/>
            </a:pPr>
            <a:r>
              <a:rPr lang="fr-CH" sz="2400" kern="0" dirty="0" smtClean="0">
                <a:solidFill>
                  <a:srgbClr val="000000"/>
                </a:solidFill>
              </a:rPr>
              <a:t>Fair-play</a:t>
            </a:r>
            <a:endParaRPr lang="fr-CH" sz="1600" kern="0" dirty="0" smtClean="0">
              <a:solidFill>
                <a:srgbClr val="000000"/>
              </a:solidFill>
            </a:endParaRPr>
          </a:p>
        </p:txBody>
      </p:sp>
      <p:pic>
        <p:nvPicPr>
          <p:cNvPr id="1026" name="Picture 2" descr="C:\Users\U80840771\AppData\Local\Microsoft\Windows\Temporary Internet Files\Content.IE5\03JEKBK7\No_Smok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422" y="1522052"/>
            <a:ext cx="1442629" cy="1452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80840771\AppData\Local\Microsoft\Windows\Temporary Internet Files\Content.IE5\NGDAN7U0\262396752_1280x96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1604" y="3782721"/>
            <a:ext cx="1811632" cy="13587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80840771\AppData\Local\Microsoft\Windows\Temporary Internet Files\Content.IE5\MAAXOSMG\coach-yelling-at-athlete-71626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67283"/>
            <a:ext cx="1713993" cy="161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922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Blessures due au sport</a:t>
            </a:r>
            <a:endParaRPr lang="fr-CH" dirty="0"/>
          </a:p>
        </p:txBody>
      </p:sp>
      <p:sp>
        <p:nvSpPr>
          <p:cNvPr id="4" name="Inhaltsplatzhalter 2"/>
          <p:cNvSpPr txBox="1">
            <a:spLocks/>
          </p:cNvSpPr>
          <p:nvPr/>
        </p:nvSpPr>
        <p:spPr bwMode="auto">
          <a:xfrm>
            <a:off x="1268402" y="996254"/>
            <a:ext cx="7704138" cy="472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a:defRPr/>
            </a:pPr>
            <a:r>
              <a:rPr lang="fr-CH" sz="2400" kern="0" dirty="0">
                <a:solidFill>
                  <a:srgbClr val="000000"/>
                </a:solidFill>
              </a:rPr>
              <a:t>C</a:t>
            </a:r>
            <a:r>
              <a:rPr lang="fr-CH" sz="2400" kern="0" dirty="0" smtClean="0">
                <a:solidFill>
                  <a:srgbClr val="000000"/>
                </a:solidFill>
              </a:rPr>
              <a:t>auses</a:t>
            </a:r>
          </a:p>
          <a:p>
            <a:pPr lvl="1">
              <a:defRPr/>
            </a:pPr>
            <a:r>
              <a:rPr lang="fr-CH" sz="1600" kern="0" dirty="0" smtClean="0">
                <a:solidFill>
                  <a:srgbClr val="000000"/>
                </a:solidFill>
              </a:rPr>
              <a:t>Surmenage / transgression des limites d’entraînement</a:t>
            </a:r>
          </a:p>
          <a:p>
            <a:pPr lvl="1">
              <a:defRPr/>
            </a:pPr>
            <a:r>
              <a:rPr lang="fr-CH" sz="1600" kern="0" dirty="0" smtClean="0">
                <a:solidFill>
                  <a:srgbClr val="000000"/>
                </a:solidFill>
              </a:rPr>
              <a:t>Se surestimer</a:t>
            </a:r>
          </a:p>
          <a:p>
            <a:pPr lvl="1">
              <a:defRPr/>
            </a:pPr>
            <a:r>
              <a:rPr lang="fr-CH" sz="1600" kern="0" dirty="0" smtClean="0">
                <a:solidFill>
                  <a:srgbClr val="000000"/>
                </a:solidFill>
              </a:rPr>
              <a:t>Inattention et fatigue</a:t>
            </a:r>
          </a:p>
          <a:p>
            <a:pPr lvl="1">
              <a:defRPr/>
            </a:pPr>
            <a:r>
              <a:rPr lang="fr-CH" sz="1600" kern="0" dirty="0" smtClean="0">
                <a:solidFill>
                  <a:srgbClr val="000000"/>
                </a:solidFill>
              </a:rPr>
              <a:t>Absence d’échauffement</a:t>
            </a:r>
          </a:p>
          <a:p>
            <a:pPr lvl="1">
              <a:defRPr/>
            </a:pPr>
            <a:r>
              <a:rPr lang="fr-CH" sz="1600" kern="0" dirty="0" smtClean="0">
                <a:solidFill>
                  <a:srgbClr val="000000"/>
                </a:solidFill>
              </a:rPr>
              <a:t>Intervention d’un adversaire </a:t>
            </a:r>
          </a:p>
          <a:p>
            <a:pPr lvl="1">
              <a:defRPr/>
            </a:pPr>
            <a:r>
              <a:rPr lang="fr-CH" sz="1600" kern="0" dirty="0" smtClean="0">
                <a:solidFill>
                  <a:srgbClr val="000000"/>
                </a:solidFill>
              </a:rPr>
              <a:t>Équipement sportif insuffisant / faux</a:t>
            </a:r>
          </a:p>
          <a:p>
            <a:pPr marL="457200" lvl="1" indent="0">
              <a:buNone/>
              <a:defRPr/>
            </a:pPr>
            <a:endParaRPr lang="de-CH" sz="1600" kern="0" dirty="0" smtClean="0">
              <a:solidFill>
                <a:srgbClr val="000000"/>
              </a:solidFill>
            </a:endParaRPr>
          </a:p>
          <a:p>
            <a:pPr>
              <a:defRPr/>
            </a:pPr>
            <a:r>
              <a:rPr lang="fr-CH" sz="2400" kern="0" dirty="0" smtClean="0">
                <a:solidFill>
                  <a:srgbClr val="000000"/>
                </a:solidFill>
                <a:sym typeface="Wingdings" panose="05000000000000000000" pitchFamily="2" charset="2"/>
              </a:rPr>
              <a:t>Mesures thérapeutiques lors de blessures musculaires ou articulaires  règle d’or: RICE </a:t>
            </a:r>
            <a:r>
              <a:rPr lang="fr-CH" sz="1600" kern="0" dirty="0" smtClean="0">
                <a:solidFill>
                  <a:srgbClr val="000000"/>
                </a:solidFill>
                <a:sym typeface="Wingdings" panose="05000000000000000000" pitchFamily="2" charset="2"/>
              </a:rPr>
              <a:t>(anglais)</a:t>
            </a:r>
          </a:p>
          <a:p>
            <a:pPr>
              <a:defRPr/>
            </a:pPr>
            <a:endParaRPr lang="fr-CH" sz="1600" kern="0" dirty="0" smtClean="0">
              <a:solidFill>
                <a:srgbClr val="000000"/>
              </a:solidFill>
            </a:endParaRPr>
          </a:p>
          <a:p>
            <a:pPr lvl="1">
              <a:defRPr/>
            </a:pPr>
            <a:r>
              <a:rPr lang="fr-CH" sz="1600" b="1" kern="0" dirty="0" err="1" smtClean="0">
                <a:solidFill>
                  <a:srgbClr val="000000"/>
                </a:solidFill>
                <a:effectLst>
                  <a:outerShdw blurRad="38100" dist="38100" dir="2700000" algn="tl">
                    <a:srgbClr val="000000">
                      <a:alpha val="43137"/>
                    </a:srgbClr>
                  </a:outerShdw>
                </a:effectLst>
              </a:rPr>
              <a:t>R</a:t>
            </a:r>
            <a:r>
              <a:rPr lang="fr-CH" sz="1600" kern="0" dirty="0" err="1" smtClean="0">
                <a:solidFill>
                  <a:srgbClr val="000000"/>
                </a:solidFill>
                <a:effectLst>
                  <a:outerShdw blurRad="38100" dist="38100" dir="2700000" algn="tl">
                    <a:srgbClr val="000000">
                      <a:alpha val="43137"/>
                    </a:srgbClr>
                  </a:outerShdw>
                </a:effectLst>
              </a:rPr>
              <a:t>est</a:t>
            </a:r>
            <a:r>
              <a:rPr lang="fr-CH" sz="1600" kern="0" dirty="0" smtClean="0">
                <a:solidFill>
                  <a:srgbClr val="000000"/>
                </a:solidFill>
                <a:effectLst>
                  <a:outerShdw blurRad="38100" dist="38100" dir="2700000" algn="tl">
                    <a:srgbClr val="000000">
                      <a:alpha val="43137"/>
                    </a:srgbClr>
                  </a:outerShdw>
                </a:effectLst>
              </a:rPr>
              <a:t>  (repos</a:t>
            </a:r>
            <a:r>
              <a:rPr lang="fr-CH" sz="1600" kern="0" dirty="0" smtClean="0">
                <a:solidFill>
                  <a:srgbClr val="000000"/>
                </a:solidFill>
              </a:rPr>
              <a:t>) </a:t>
            </a:r>
          </a:p>
          <a:p>
            <a:pPr lvl="1">
              <a:defRPr/>
            </a:pPr>
            <a:r>
              <a:rPr lang="fr-CH" sz="1600" b="1" kern="0" dirty="0" err="1" smtClean="0">
                <a:solidFill>
                  <a:srgbClr val="000000"/>
                </a:solidFill>
                <a:effectLst>
                  <a:outerShdw blurRad="38100" dist="38100" dir="2700000" algn="tl">
                    <a:srgbClr val="000000">
                      <a:alpha val="43137"/>
                    </a:srgbClr>
                  </a:outerShdw>
                </a:effectLst>
              </a:rPr>
              <a:t>I</a:t>
            </a:r>
            <a:r>
              <a:rPr lang="fr-CH" sz="1600" kern="0" dirty="0" err="1" smtClean="0">
                <a:solidFill>
                  <a:srgbClr val="000000"/>
                </a:solidFill>
                <a:effectLst>
                  <a:outerShdw blurRad="38100" dist="38100" dir="2700000" algn="tl">
                    <a:srgbClr val="000000">
                      <a:alpha val="43137"/>
                    </a:srgbClr>
                  </a:outerShdw>
                </a:effectLst>
              </a:rPr>
              <a:t>ce</a:t>
            </a:r>
            <a:r>
              <a:rPr lang="fr-CH" sz="1600" kern="0" dirty="0" smtClean="0">
                <a:solidFill>
                  <a:srgbClr val="000000"/>
                </a:solidFill>
                <a:effectLst>
                  <a:outerShdw blurRad="38100" dist="38100" dir="2700000" algn="tl">
                    <a:srgbClr val="000000">
                      <a:alpha val="43137"/>
                    </a:srgbClr>
                  </a:outerShdw>
                </a:effectLst>
              </a:rPr>
              <a:t>     (glace)</a:t>
            </a:r>
            <a:endParaRPr lang="fr-CH" sz="1600" kern="0" dirty="0" smtClean="0">
              <a:solidFill>
                <a:srgbClr val="000000"/>
              </a:solidFill>
            </a:endParaRPr>
          </a:p>
          <a:p>
            <a:pPr lvl="1">
              <a:defRPr/>
            </a:pPr>
            <a:r>
              <a:rPr lang="fr-CH" sz="1600" b="1" kern="0" dirty="0" smtClean="0">
                <a:solidFill>
                  <a:srgbClr val="000000"/>
                </a:solidFill>
                <a:effectLst>
                  <a:outerShdw blurRad="38100" dist="38100" dir="2700000" algn="tl">
                    <a:srgbClr val="000000">
                      <a:alpha val="43137"/>
                    </a:srgbClr>
                  </a:outerShdw>
                </a:effectLst>
              </a:rPr>
              <a:t>C</a:t>
            </a:r>
            <a:r>
              <a:rPr lang="fr-CH" sz="1600" kern="0" dirty="0" smtClean="0">
                <a:solidFill>
                  <a:srgbClr val="000000"/>
                </a:solidFill>
              </a:rPr>
              <a:t>ompression</a:t>
            </a:r>
          </a:p>
          <a:p>
            <a:pPr lvl="1">
              <a:defRPr/>
            </a:pPr>
            <a:r>
              <a:rPr lang="fr-CH" sz="1600" b="1" kern="0" dirty="0" smtClean="0">
                <a:solidFill>
                  <a:srgbClr val="000000"/>
                </a:solidFill>
                <a:effectLst>
                  <a:outerShdw blurRad="38100" dist="38100" dir="2700000" algn="tl">
                    <a:srgbClr val="000000">
                      <a:alpha val="43137"/>
                    </a:srgbClr>
                  </a:outerShdw>
                </a:effectLst>
              </a:rPr>
              <a:t>E</a:t>
            </a:r>
            <a:r>
              <a:rPr lang="fr-CH" sz="1600" kern="0" dirty="0" smtClean="0">
                <a:solidFill>
                  <a:srgbClr val="000000"/>
                </a:solidFill>
                <a:effectLst>
                  <a:outerShdw blurRad="38100" dist="38100" dir="2700000" algn="tl">
                    <a:srgbClr val="000000">
                      <a:alpha val="43137"/>
                    </a:srgbClr>
                  </a:outerShdw>
                </a:effectLst>
              </a:rPr>
              <a:t>lévation </a:t>
            </a:r>
            <a:r>
              <a:rPr lang="fr-CH" sz="1600" kern="0" dirty="0" smtClean="0">
                <a:solidFill>
                  <a:srgbClr val="000000"/>
                </a:solidFill>
              </a:rPr>
              <a:t> + chercher de l’aide</a:t>
            </a:r>
            <a:endParaRPr lang="fr-CH" sz="1600" kern="0" dirty="0">
              <a:solidFill>
                <a:srgbClr val="000000"/>
              </a:solidFill>
            </a:endParaRPr>
          </a:p>
        </p:txBody>
      </p:sp>
    </p:spTree>
    <p:extLst>
      <p:ext uri="{BB962C8B-B14F-4D97-AF65-F5344CB8AC3E}">
        <p14:creationId xmlns:p14="http://schemas.microsoft.com/office/powerpoint/2010/main" val="11112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Dispenses</a:t>
            </a:r>
            <a:endParaRPr lang="de-CH" dirty="0"/>
          </a:p>
        </p:txBody>
      </p:sp>
      <p:sp>
        <p:nvSpPr>
          <p:cNvPr id="20" name="Inhaltsplatzhalter 2"/>
          <p:cNvSpPr txBox="1">
            <a:spLocks/>
          </p:cNvSpPr>
          <p:nvPr/>
        </p:nvSpPr>
        <p:spPr bwMode="auto">
          <a:xfrm>
            <a:off x="1268413" y="998676"/>
            <a:ext cx="7704138"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a:defRPr/>
            </a:pPr>
            <a:r>
              <a:rPr lang="fr-CH" sz="2400" kern="0" dirty="0" smtClean="0">
                <a:solidFill>
                  <a:srgbClr val="000000"/>
                </a:solidFill>
              </a:rPr>
              <a:t>fixer le rendez-vous chez le médecin/physio si possible sur les séquences de sport </a:t>
            </a:r>
          </a:p>
          <a:p>
            <a:pPr lvl="1">
              <a:defRPr/>
            </a:pPr>
            <a:r>
              <a:rPr lang="fr-CH" sz="1600" kern="0" dirty="0" smtClean="0">
                <a:solidFill>
                  <a:srgbClr val="000000"/>
                </a:solidFill>
              </a:rPr>
              <a:t>Pas de dispense pour les séquences d’enseignement</a:t>
            </a:r>
          </a:p>
          <a:p>
            <a:pPr lvl="1">
              <a:defRPr/>
            </a:pPr>
            <a:endParaRPr lang="fr-CH" sz="2400" kern="0" dirty="0" smtClean="0">
              <a:solidFill>
                <a:srgbClr val="000000"/>
              </a:solidFill>
            </a:endParaRPr>
          </a:p>
          <a:p>
            <a:pPr>
              <a:defRPr/>
            </a:pPr>
            <a:r>
              <a:rPr lang="fr-CH" sz="2400" kern="0" dirty="0" smtClean="0">
                <a:solidFill>
                  <a:srgbClr val="000000"/>
                </a:solidFill>
              </a:rPr>
              <a:t>Entraînement individuel selon programme de physio</a:t>
            </a:r>
          </a:p>
          <a:p>
            <a:pPr lvl="1">
              <a:defRPr/>
            </a:pPr>
            <a:r>
              <a:rPr lang="fr-CH" sz="1600" kern="0" dirty="0" smtClean="0">
                <a:solidFill>
                  <a:srgbClr val="000000"/>
                </a:solidFill>
              </a:rPr>
              <a:t>Présenter la dispense avant la leçon d’éducation physique</a:t>
            </a:r>
          </a:p>
          <a:p>
            <a:pPr lvl="1">
              <a:defRPr/>
            </a:pPr>
            <a:r>
              <a:rPr lang="fr-CH" sz="1600" kern="0" dirty="0" smtClean="0">
                <a:solidFill>
                  <a:srgbClr val="000000"/>
                </a:solidFill>
              </a:rPr>
              <a:t>Entraînement en salle de force – retour au sein de la troupe après l’enseignement.</a:t>
            </a:r>
          </a:p>
          <a:p>
            <a:pPr>
              <a:defRPr/>
            </a:pPr>
            <a:endParaRPr lang="fr-CH" sz="2400" kern="0" dirty="0" smtClean="0">
              <a:solidFill>
                <a:srgbClr val="000000"/>
              </a:solidFill>
            </a:endParaRPr>
          </a:p>
          <a:p>
            <a:pPr>
              <a:defRPr/>
            </a:pPr>
            <a:r>
              <a:rPr lang="fr-CH" sz="2400" kern="0" dirty="0" smtClean="0">
                <a:solidFill>
                  <a:srgbClr val="000000"/>
                </a:solidFill>
              </a:rPr>
              <a:t>Si l’activité physique est impossible, le mil fonctionne comme personnel auxiliaire </a:t>
            </a:r>
          </a:p>
          <a:p>
            <a:pPr lvl="1">
              <a:defRPr/>
            </a:pPr>
            <a:r>
              <a:rPr lang="fr-CH" sz="1600" kern="0" dirty="0" smtClean="0">
                <a:solidFill>
                  <a:srgbClr val="000000"/>
                </a:solidFill>
              </a:rPr>
              <a:t>Tenue Sport (habits chauds – possibilité de compléter avec habits militaires)</a:t>
            </a:r>
            <a:endParaRPr lang="fr-CH" sz="1600" kern="0" dirty="0">
              <a:solidFill>
                <a:srgbClr val="000000"/>
              </a:solidFill>
            </a:endParaRPr>
          </a:p>
        </p:txBody>
      </p:sp>
    </p:spTree>
    <p:extLst>
      <p:ext uri="{BB962C8B-B14F-4D97-AF65-F5344CB8AC3E}">
        <p14:creationId xmlns:p14="http://schemas.microsoft.com/office/powerpoint/2010/main" val="3484504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4" descr="C:\Users\U80840771\AppData\Local\Microsoft\Windows\Temporary Internet Files\Content.IE5\1YHG19D3\Aepplertrinkflasch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92" y="3789048"/>
            <a:ext cx="739411" cy="90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fr-CH" dirty="0" smtClean="0"/>
              <a:t>Récupération</a:t>
            </a:r>
            <a:endParaRPr lang="fr-CH" dirty="0"/>
          </a:p>
        </p:txBody>
      </p:sp>
      <p:sp>
        <p:nvSpPr>
          <p:cNvPr id="20" name="Inhaltsplatzhalter 2"/>
          <p:cNvSpPr txBox="1">
            <a:spLocks/>
          </p:cNvSpPr>
          <p:nvPr/>
        </p:nvSpPr>
        <p:spPr bwMode="auto">
          <a:xfrm>
            <a:off x="1268402" y="992799"/>
            <a:ext cx="7704138"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a:defRPr/>
            </a:pPr>
            <a:r>
              <a:rPr lang="fr-CH" sz="2400" kern="0" dirty="0" smtClean="0">
                <a:solidFill>
                  <a:srgbClr val="000000"/>
                </a:solidFill>
              </a:rPr>
              <a:t>Dormir suffisamment </a:t>
            </a:r>
            <a:r>
              <a:rPr lang="de-CH" sz="2400" kern="0" dirty="0" smtClean="0">
                <a:solidFill>
                  <a:srgbClr val="000000"/>
                </a:solidFill>
              </a:rPr>
              <a:t>(le </a:t>
            </a:r>
            <a:r>
              <a:rPr lang="fr-CH" sz="2400" kern="0" dirty="0" err="1" smtClean="0">
                <a:solidFill>
                  <a:srgbClr val="000000"/>
                </a:solidFill>
              </a:rPr>
              <a:t>week</a:t>
            </a:r>
            <a:r>
              <a:rPr lang="de-CH" sz="2400" kern="0" dirty="0" smtClean="0">
                <a:solidFill>
                  <a:srgbClr val="000000"/>
                </a:solidFill>
              </a:rPr>
              <a:t>-end)</a:t>
            </a:r>
          </a:p>
          <a:p>
            <a:pPr marL="0" indent="0">
              <a:buNone/>
              <a:defRPr/>
            </a:pPr>
            <a:endParaRPr lang="de-CH" sz="2400" kern="0" dirty="0" smtClean="0">
              <a:solidFill>
                <a:srgbClr val="000000"/>
              </a:solidFill>
            </a:endParaRPr>
          </a:p>
          <a:p>
            <a:pPr>
              <a:defRPr/>
            </a:pPr>
            <a:r>
              <a:rPr lang="fr-CH" sz="2400" kern="0" dirty="0" smtClean="0">
                <a:solidFill>
                  <a:srgbClr val="000000"/>
                </a:solidFill>
              </a:rPr>
              <a:t>Alcool</a:t>
            </a:r>
            <a:r>
              <a:rPr lang="de-CH" sz="2400" kern="0" dirty="0" smtClean="0">
                <a:solidFill>
                  <a:srgbClr val="000000"/>
                </a:solidFill>
              </a:rPr>
              <a:t>: à </a:t>
            </a:r>
            <a:r>
              <a:rPr lang="fr-CH" sz="2400" dirty="0" smtClean="0"/>
              <a:t>consommer </a:t>
            </a:r>
          </a:p>
          <a:p>
            <a:pPr marL="0" indent="0">
              <a:buNone/>
              <a:defRPr/>
            </a:pPr>
            <a:r>
              <a:rPr lang="fr-CH" sz="2400" dirty="0" smtClean="0"/>
              <a:t>                avec modération</a:t>
            </a:r>
          </a:p>
          <a:p>
            <a:pPr marL="0" indent="0">
              <a:buNone/>
              <a:defRPr/>
            </a:pPr>
            <a:endParaRPr lang="de-CH" sz="2400" kern="0" dirty="0">
              <a:solidFill>
                <a:srgbClr val="000000"/>
              </a:solidFill>
            </a:endParaRPr>
          </a:p>
          <a:p>
            <a:pPr>
              <a:defRPr/>
            </a:pPr>
            <a:r>
              <a:rPr lang="fr-CH" sz="2400" kern="0" dirty="0" smtClean="0">
                <a:solidFill>
                  <a:srgbClr val="000000"/>
                </a:solidFill>
              </a:rPr>
              <a:t>Boire suffisamment (eau) pendant et après le sport</a:t>
            </a:r>
          </a:p>
          <a:p>
            <a:pPr lvl="1">
              <a:defRPr/>
            </a:pPr>
            <a:r>
              <a:rPr lang="fr-CH" sz="1600" kern="0" dirty="0" smtClean="0">
                <a:solidFill>
                  <a:srgbClr val="000000"/>
                </a:solidFill>
              </a:rPr>
              <a:t>Régulièrement et en petite quantité </a:t>
            </a:r>
          </a:p>
          <a:p>
            <a:pPr lvl="1">
              <a:defRPr/>
            </a:pPr>
            <a:r>
              <a:rPr lang="fr-CH" sz="1600" kern="0" dirty="0" smtClean="0">
                <a:solidFill>
                  <a:srgbClr val="000000"/>
                </a:solidFill>
              </a:rPr>
              <a:t>Avant que le sentiment de soif apparaisse</a:t>
            </a:r>
          </a:p>
          <a:p>
            <a:pPr marL="0" indent="0">
              <a:buNone/>
              <a:defRPr/>
            </a:pPr>
            <a:endParaRPr lang="de-CH" sz="2400" kern="0" dirty="0">
              <a:solidFill>
                <a:srgbClr val="000000"/>
              </a:solidFill>
            </a:endParaRPr>
          </a:p>
          <a:p>
            <a:pPr>
              <a:defRPr/>
            </a:pPr>
            <a:r>
              <a:rPr lang="fr-CH" sz="2400" kern="0" dirty="0" smtClean="0">
                <a:solidFill>
                  <a:srgbClr val="000000"/>
                </a:solidFill>
              </a:rPr>
              <a:t>Petit snack après le sport (si pas de repas) </a:t>
            </a:r>
            <a:endParaRPr lang="fr-CH" sz="2400" kern="0" dirty="0">
              <a:solidFill>
                <a:srgbClr val="000000"/>
              </a:solidFill>
            </a:endParaRPr>
          </a:p>
        </p:txBody>
      </p:sp>
      <p:pic>
        <p:nvPicPr>
          <p:cNvPr id="4098" name="Picture 2" descr="C:\Users\U80840771\AppData\Local\Microsoft\Windows\Temporary Internet Files\Content.IE5\MAAXOSMG\HealthySnac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9267" y="3789048"/>
            <a:ext cx="861845" cy="90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80840771\AppData\Local\Microsoft\Windows\Temporary Internet Files\Content.IE5\1YHG19D3\eureka_bier[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2732" y="1767979"/>
            <a:ext cx="1179508" cy="121096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Gerade Verbindung 10"/>
          <p:cNvCxnSpPr/>
          <p:nvPr/>
        </p:nvCxnSpPr>
        <p:spPr bwMode="auto">
          <a:xfrm>
            <a:off x="5018967" y="1718772"/>
            <a:ext cx="1393820" cy="1170156"/>
          </a:xfrm>
          <a:prstGeom prst="line">
            <a:avLst/>
          </a:prstGeom>
          <a:ln w="76200">
            <a:solidFill>
              <a:srgbClr val="ED181E"/>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 name="Gerade Verbindung 11"/>
          <p:cNvCxnSpPr/>
          <p:nvPr/>
        </p:nvCxnSpPr>
        <p:spPr bwMode="auto">
          <a:xfrm flipH="1">
            <a:off x="5003896" y="1742877"/>
            <a:ext cx="1458356" cy="1146051"/>
          </a:xfrm>
          <a:prstGeom prst="line">
            <a:avLst/>
          </a:prstGeom>
          <a:ln w="76200">
            <a:solidFill>
              <a:srgbClr val="ED181E"/>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4101" name="Picture 5" descr="C:\Users\U80840771\AppData\Local\Microsoft\Windows\Temporary Internet Files\Content.IE5\2I4KDKVW\malvorlage-schlafen-p1422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2324" y="614179"/>
            <a:ext cx="1194605" cy="119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67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Pyramide alimentaire </a:t>
            </a:r>
            <a:endParaRPr lang="fr-CH" dirty="0"/>
          </a:p>
        </p:txBody>
      </p:sp>
      <p:pic>
        <p:nvPicPr>
          <p:cNvPr id="3" name="Image 2"/>
          <p:cNvPicPr>
            <a:picLocks noChangeAspect="1"/>
          </p:cNvPicPr>
          <p:nvPr/>
        </p:nvPicPr>
        <p:blipFill>
          <a:blip r:embed="rId3"/>
          <a:stretch>
            <a:fillRect/>
          </a:stretch>
        </p:blipFill>
        <p:spPr>
          <a:xfrm>
            <a:off x="971520" y="790392"/>
            <a:ext cx="6915180" cy="4798896"/>
          </a:xfrm>
          <a:prstGeom prst="rect">
            <a:avLst/>
          </a:prstGeom>
        </p:spPr>
      </p:pic>
      <p:sp>
        <p:nvSpPr>
          <p:cNvPr id="4" name="Rectangle 3"/>
          <p:cNvSpPr/>
          <p:nvPr/>
        </p:nvSpPr>
        <p:spPr bwMode="auto">
          <a:xfrm>
            <a:off x="971520" y="790392"/>
            <a:ext cx="2174568" cy="914400"/>
          </a:xfrm>
          <a:prstGeom prst="rect">
            <a:avLst/>
          </a:prstGeom>
          <a:solidFill>
            <a:schemeClr val="bg1"/>
          </a:solidFill>
          <a:ln w="12700" cap="flat" cmpd="sng" algn="ctr">
            <a:no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H"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87776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268412" y="279400"/>
            <a:ext cx="7804188" cy="989013"/>
          </a:xfrm>
        </p:spPr>
        <p:txBody>
          <a:bodyPr/>
          <a:lstStyle/>
          <a:p>
            <a:r>
              <a:rPr lang="fr-CH" dirty="0" smtClean="0"/>
              <a:t>Il n’est jamais trop tard pour reprendre une activité physique! </a:t>
            </a:r>
            <a:endParaRPr lang="fr-CH" sz="3100" dirty="0"/>
          </a:p>
        </p:txBody>
      </p:sp>
      <p:sp>
        <p:nvSpPr>
          <p:cNvPr id="38" name="Inhaltsplatzhalter 2"/>
          <p:cNvSpPr txBox="1">
            <a:spLocks/>
          </p:cNvSpPr>
          <p:nvPr/>
        </p:nvSpPr>
        <p:spPr>
          <a:xfrm>
            <a:off x="467248" y="447512"/>
            <a:ext cx="8344544" cy="5374832"/>
          </a:xfrm>
          <a:prstGeom prst="rect">
            <a:avLst/>
          </a:prstGeom>
        </p:spPr>
        <p:txBody>
          <a:bodyPr vert="horz">
            <a:normAutofit/>
          </a:bodyPr>
          <a:lstStyle/>
          <a:p>
            <a:endParaRPr lang="de-CH" sz="2600" b="1" kern="0" dirty="0" smtClean="0"/>
          </a:p>
          <a:p>
            <a:endParaRPr lang="de-CH" sz="2000" b="1" dirty="0" smtClean="0"/>
          </a:p>
          <a:p>
            <a:endParaRPr lang="de-CH" sz="2000" b="1" dirty="0" smtClean="0"/>
          </a:p>
          <a:p>
            <a:endParaRPr lang="de-CH" sz="1000" b="1" dirty="0" smtClean="0"/>
          </a:p>
          <a:p>
            <a:pPr>
              <a:lnSpc>
                <a:spcPct val="90000"/>
              </a:lnSpc>
              <a:buFontTx/>
              <a:buNone/>
            </a:pPr>
            <a:endParaRPr lang="de-CH" sz="800" dirty="0" smtClean="0"/>
          </a:p>
          <a:p>
            <a:pPr marL="411480" lvl="0" indent="-342900">
              <a:lnSpc>
                <a:spcPct val="90000"/>
              </a:lnSpc>
              <a:spcBef>
                <a:spcPts val="700"/>
              </a:spcBef>
              <a:buClr>
                <a:schemeClr val="tx2"/>
              </a:buClr>
              <a:buSzPct val="95000"/>
              <a:defRPr/>
            </a:pPr>
            <a:r>
              <a:rPr lang="de-CH" dirty="0" smtClean="0"/>
              <a:t>	</a:t>
            </a:r>
            <a:endParaRPr lang="de-CH" sz="2000" b="1" kern="0" dirty="0" smtClean="0"/>
          </a:p>
          <a:p>
            <a:endParaRPr lang="de-CH" sz="2300" b="1" kern="0" dirty="0" smtClean="0"/>
          </a:p>
        </p:txBody>
      </p:sp>
      <p:sp>
        <p:nvSpPr>
          <p:cNvPr id="39" name="Inhaltsplatzhalter 2"/>
          <p:cNvSpPr txBox="1">
            <a:spLocks/>
          </p:cNvSpPr>
          <p:nvPr/>
        </p:nvSpPr>
        <p:spPr>
          <a:xfrm>
            <a:off x="323232" y="303496"/>
            <a:ext cx="8496944" cy="5374832"/>
          </a:xfrm>
          <a:prstGeom prst="rect">
            <a:avLst/>
          </a:prstGeom>
        </p:spPr>
        <p:txBody>
          <a:bodyPr vert="horz">
            <a:normAutofit/>
          </a:bodyPr>
          <a:lstStyle/>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2300" b="1"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0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4" name="Inhaltsplatzhalter 2"/>
          <p:cNvSpPr txBox="1">
            <a:spLocks/>
          </p:cNvSpPr>
          <p:nvPr/>
        </p:nvSpPr>
        <p:spPr>
          <a:xfrm>
            <a:off x="323232" y="638136"/>
            <a:ext cx="8496944" cy="5374832"/>
          </a:xfrm>
          <a:prstGeom prst="rect">
            <a:avLst/>
          </a:prstGeom>
        </p:spPr>
        <p:txBody>
          <a:bodyPr vert="horz">
            <a:normAutofit/>
          </a:bodyPr>
          <a:lstStyle/>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2300" b="1"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0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6" name="Titel 1"/>
          <p:cNvSpPr txBox="1">
            <a:spLocks/>
          </p:cNvSpPr>
          <p:nvPr/>
        </p:nvSpPr>
        <p:spPr>
          <a:xfrm>
            <a:off x="395240" y="-153952"/>
            <a:ext cx="8208912" cy="1152128"/>
          </a:xfrm>
          <a:prstGeom prst="rect">
            <a:avLst/>
          </a:prstGeom>
        </p:spPr>
        <p:txBody>
          <a:bodyPr vert="horz" anchor="t">
            <a:noAutofit/>
          </a:bodyPr>
          <a:lstStyle/>
          <a:p>
            <a:pPr lvl="0">
              <a:spcBef>
                <a:spcPct val="0"/>
              </a:spcBef>
              <a:defRPr/>
            </a:pPr>
            <a:endParaRPr lang="de-CH" sz="4000" b="1" spc="-100" dirty="0">
              <a:solidFill>
                <a:schemeClr val="tx2">
                  <a:satMod val="200000"/>
                </a:schemeClr>
              </a:solidFill>
            </a:endParaRPr>
          </a:p>
        </p:txBody>
      </p:sp>
      <p:sp>
        <p:nvSpPr>
          <p:cNvPr id="47" name="Inhaltsplatzhalter 2"/>
          <p:cNvSpPr txBox="1">
            <a:spLocks/>
          </p:cNvSpPr>
          <p:nvPr/>
        </p:nvSpPr>
        <p:spPr>
          <a:xfrm>
            <a:off x="467248" y="782152"/>
            <a:ext cx="8344544" cy="5374832"/>
          </a:xfrm>
          <a:prstGeom prst="rect">
            <a:avLst/>
          </a:prstGeom>
        </p:spPr>
        <p:txBody>
          <a:bodyPr vert="horz">
            <a:normAutofit/>
          </a:bodyPr>
          <a:lstStyle/>
          <a:p>
            <a:endParaRPr lang="de-CH" sz="2600" b="1" kern="0" dirty="0" smtClean="0"/>
          </a:p>
          <a:p>
            <a:endParaRPr lang="de-CH" sz="2000" b="1" dirty="0" smtClean="0"/>
          </a:p>
          <a:p>
            <a:endParaRPr lang="de-CH" sz="2000" b="1" dirty="0" smtClean="0"/>
          </a:p>
          <a:p>
            <a:endParaRPr lang="de-CH" sz="1000" b="1" dirty="0" smtClean="0"/>
          </a:p>
          <a:p>
            <a:pPr>
              <a:lnSpc>
                <a:spcPct val="90000"/>
              </a:lnSpc>
              <a:buFontTx/>
              <a:buNone/>
            </a:pPr>
            <a:endParaRPr lang="de-CH" sz="800" dirty="0" smtClean="0"/>
          </a:p>
          <a:p>
            <a:pPr marL="411480" lvl="0" indent="-342900">
              <a:lnSpc>
                <a:spcPct val="90000"/>
              </a:lnSpc>
              <a:spcBef>
                <a:spcPts val="700"/>
              </a:spcBef>
              <a:buClr>
                <a:schemeClr val="tx2"/>
              </a:buClr>
              <a:buSzPct val="95000"/>
              <a:defRPr/>
            </a:pPr>
            <a:r>
              <a:rPr lang="de-CH" dirty="0" smtClean="0"/>
              <a:t>	</a:t>
            </a:r>
            <a:endParaRPr lang="de-CH" sz="2000" b="1" kern="0" dirty="0" smtClean="0"/>
          </a:p>
          <a:p>
            <a:endParaRPr lang="de-CH" sz="2300" b="1" kern="0" dirty="0" smtClean="0"/>
          </a:p>
        </p:txBody>
      </p:sp>
      <p:sp>
        <p:nvSpPr>
          <p:cNvPr id="48" name="Inhaltsplatzhalter 2"/>
          <p:cNvSpPr txBox="1">
            <a:spLocks/>
          </p:cNvSpPr>
          <p:nvPr/>
        </p:nvSpPr>
        <p:spPr>
          <a:xfrm>
            <a:off x="323232" y="638136"/>
            <a:ext cx="8496944" cy="5374832"/>
          </a:xfrm>
          <a:prstGeom prst="rect">
            <a:avLst/>
          </a:prstGeom>
        </p:spPr>
        <p:txBody>
          <a:bodyPr vert="horz">
            <a:normAutofit/>
          </a:bodyPr>
          <a:lstStyle/>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2300" b="1"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0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6" name="Inhaltsplatzhalter 2"/>
          <p:cNvSpPr txBox="1">
            <a:spLocks/>
          </p:cNvSpPr>
          <p:nvPr/>
        </p:nvSpPr>
        <p:spPr>
          <a:xfrm>
            <a:off x="619648" y="934552"/>
            <a:ext cx="8344544" cy="5374832"/>
          </a:xfrm>
          <a:prstGeom prst="rect">
            <a:avLst/>
          </a:prstGeom>
        </p:spPr>
        <p:txBody>
          <a:bodyPr vert="horz">
            <a:normAutofit/>
          </a:bodyPr>
          <a:lstStyle/>
          <a:p>
            <a:endParaRPr lang="de-CH" sz="2300" b="1" kern="0" dirty="0" smtClean="0"/>
          </a:p>
        </p:txBody>
      </p:sp>
      <p:sp>
        <p:nvSpPr>
          <p:cNvPr id="4" name="Textfeld 3"/>
          <p:cNvSpPr txBox="1"/>
          <p:nvPr/>
        </p:nvSpPr>
        <p:spPr>
          <a:xfrm>
            <a:off x="6445250" y="6012968"/>
            <a:ext cx="1367182" cy="215444"/>
          </a:xfrm>
          <a:prstGeom prst="rect">
            <a:avLst/>
          </a:prstGeom>
          <a:noFill/>
        </p:spPr>
        <p:txBody>
          <a:bodyPr wrap="square" rtlCol="0">
            <a:spAutoFit/>
          </a:bodyPr>
          <a:lstStyle/>
          <a:p>
            <a:r>
              <a:rPr lang="de-CH" sz="800" i="1" dirty="0" smtClean="0"/>
              <a:t>Martin &amp; Marti (1989)</a:t>
            </a:r>
            <a:endParaRPr lang="de-CH" sz="800" i="1" dirty="0"/>
          </a:p>
        </p:txBody>
      </p:sp>
      <p:pic>
        <p:nvPicPr>
          <p:cNvPr id="2" name="Image 1"/>
          <p:cNvPicPr>
            <a:picLocks noChangeAspect="1"/>
          </p:cNvPicPr>
          <p:nvPr/>
        </p:nvPicPr>
        <p:blipFill>
          <a:blip r:embed="rId3"/>
          <a:stretch>
            <a:fillRect/>
          </a:stretch>
        </p:blipFill>
        <p:spPr>
          <a:xfrm>
            <a:off x="1273893" y="1673408"/>
            <a:ext cx="6808575" cy="4001248"/>
          </a:xfrm>
          <a:prstGeom prst="rect">
            <a:avLst/>
          </a:prstGeom>
        </p:spPr>
      </p:pic>
    </p:spTree>
    <p:extLst>
      <p:ext uri="{BB962C8B-B14F-4D97-AF65-F5344CB8AC3E}">
        <p14:creationId xmlns:p14="http://schemas.microsoft.com/office/powerpoint/2010/main" val="1306039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80840771\AppData\Local\Microsoft\Windows\Temporary Internet Files\Content.IE5\1YHG19D3\questions-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12" y="998676"/>
            <a:ext cx="43942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80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Motivation</a:t>
            </a:r>
            <a:endParaRPr lang="de-CH" dirty="0"/>
          </a:p>
        </p:txBody>
      </p:sp>
      <p:sp>
        <p:nvSpPr>
          <p:cNvPr id="3" name="Inhaltsplatzhalter 2"/>
          <p:cNvSpPr>
            <a:spLocks noGrp="1"/>
          </p:cNvSpPr>
          <p:nvPr>
            <p:ph idx="1"/>
          </p:nvPr>
        </p:nvSpPr>
        <p:spPr>
          <a:xfrm>
            <a:off x="1285875" y="998676"/>
            <a:ext cx="7475538" cy="5130684"/>
          </a:xfrm>
        </p:spPr>
        <p:txBody>
          <a:bodyPr/>
          <a:lstStyle/>
          <a:p>
            <a:pPr>
              <a:buClr>
                <a:schemeClr val="bg2"/>
              </a:buClr>
            </a:pPr>
            <a:r>
              <a:rPr lang="de-CH" b="1" dirty="0" err="1" smtClean="0"/>
              <a:t>Psyché</a:t>
            </a:r>
            <a:endParaRPr lang="de-CH" b="1" dirty="0" smtClean="0"/>
          </a:p>
          <a:p>
            <a:pPr lvl="1"/>
            <a:r>
              <a:rPr lang="de-CH" sz="2400" dirty="0" smtClean="0">
                <a:solidFill>
                  <a:schemeClr val="tx1"/>
                </a:solidFill>
              </a:rPr>
              <a:t>Alternative au </a:t>
            </a:r>
            <a:r>
              <a:rPr lang="de-CH" sz="2400" dirty="0" err="1" smtClean="0">
                <a:solidFill>
                  <a:schemeClr val="tx1"/>
                </a:solidFill>
              </a:rPr>
              <a:t>quotidien</a:t>
            </a:r>
            <a:r>
              <a:rPr lang="de-CH" sz="2400" dirty="0" smtClean="0">
                <a:solidFill>
                  <a:schemeClr val="tx1"/>
                </a:solidFill>
              </a:rPr>
              <a:t> </a:t>
            </a:r>
            <a:r>
              <a:rPr lang="de-CH" sz="2400" dirty="0" err="1" smtClean="0">
                <a:solidFill>
                  <a:schemeClr val="tx1"/>
                </a:solidFill>
              </a:rPr>
              <a:t>militaire</a:t>
            </a:r>
            <a:endParaRPr lang="de-CH" sz="2400" dirty="0" smtClean="0">
              <a:solidFill>
                <a:schemeClr val="tx1"/>
              </a:solidFill>
            </a:endParaRPr>
          </a:p>
          <a:p>
            <a:pPr marL="57150" indent="0">
              <a:buNone/>
            </a:pPr>
            <a:r>
              <a:rPr lang="de-CH" sz="1800" dirty="0"/>
              <a:t>	</a:t>
            </a:r>
            <a:r>
              <a:rPr lang="de-CH" sz="1800" dirty="0" smtClean="0">
                <a:solidFill>
                  <a:schemeClr val="tx1"/>
                </a:solidFill>
              </a:rPr>
              <a:t>"Durant le </a:t>
            </a:r>
            <a:r>
              <a:rPr lang="de-CH" sz="1800" dirty="0" err="1" smtClean="0">
                <a:solidFill>
                  <a:schemeClr val="tx1"/>
                </a:solidFill>
              </a:rPr>
              <a:t>sport</a:t>
            </a:r>
            <a:r>
              <a:rPr lang="de-CH" sz="1800" dirty="0" smtClean="0">
                <a:solidFill>
                  <a:schemeClr val="tx1"/>
                </a:solidFill>
              </a:rPr>
              <a:t>, je </a:t>
            </a:r>
            <a:r>
              <a:rPr lang="de-CH" sz="1800" dirty="0" err="1" smtClean="0">
                <a:solidFill>
                  <a:schemeClr val="tx1"/>
                </a:solidFill>
              </a:rPr>
              <a:t>peux</a:t>
            </a:r>
            <a:r>
              <a:rPr lang="de-CH" sz="1800" dirty="0" smtClean="0">
                <a:solidFill>
                  <a:schemeClr val="tx1"/>
                </a:solidFill>
              </a:rPr>
              <a:t> </a:t>
            </a:r>
            <a:r>
              <a:rPr lang="de-CH" sz="1800" dirty="0" err="1" smtClean="0">
                <a:solidFill>
                  <a:schemeClr val="tx1"/>
                </a:solidFill>
              </a:rPr>
              <a:t>me</a:t>
            </a:r>
            <a:r>
              <a:rPr lang="de-CH" sz="1800" dirty="0" smtClean="0">
                <a:solidFill>
                  <a:schemeClr val="tx1"/>
                </a:solidFill>
              </a:rPr>
              <a:t> </a:t>
            </a:r>
            <a:r>
              <a:rPr lang="de-CH" sz="1800" dirty="0" err="1" smtClean="0">
                <a:solidFill>
                  <a:schemeClr val="tx1"/>
                </a:solidFill>
              </a:rPr>
              <a:t>déconnecter</a:t>
            </a:r>
            <a:r>
              <a:rPr lang="de-CH" sz="1800" dirty="0" smtClean="0">
                <a:solidFill>
                  <a:schemeClr val="tx1"/>
                </a:solidFill>
              </a:rPr>
              <a:t> et </a:t>
            </a:r>
            <a:r>
              <a:rPr lang="de-CH" sz="1800" dirty="0" err="1" smtClean="0">
                <a:solidFill>
                  <a:schemeClr val="tx1"/>
                </a:solidFill>
              </a:rPr>
              <a:t>prendre</a:t>
            </a:r>
            <a:r>
              <a:rPr lang="de-CH" sz="1800" dirty="0" smtClean="0">
                <a:solidFill>
                  <a:schemeClr val="tx1"/>
                </a:solidFill>
              </a:rPr>
              <a:t> du </a:t>
            </a:r>
            <a:r>
              <a:rPr lang="de-CH" sz="1800" dirty="0" err="1" smtClean="0">
                <a:solidFill>
                  <a:schemeClr val="tx1"/>
                </a:solidFill>
              </a:rPr>
              <a:t>plaisir</a:t>
            </a:r>
            <a:r>
              <a:rPr lang="de-CH" sz="1800" dirty="0" smtClean="0">
                <a:solidFill>
                  <a:schemeClr val="tx1"/>
                </a:solidFill>
              </a:rPr>
              <a:t>!"</a:t>
            </a:r>
          </a:p>
          <a:p>
            <a:pPr marL="57150" indent="0">
              <a:buNone/>
            </a:pPr>
            <a:endParaRPr lang="de-CH" sz="2000" dirty="0" smtClean="0">
              <a:solidFill>
                <a:schemeClr val="tx1"/>
              </a:solidFill>
            </a:endParaRPr>
          </a:p>
          <a:p>
            <a:pPr marL="57150" indent="0">
              <a:buNone/>
            </a:pPr>
            <a:endParaRPr lang="de-CH" sz="2000" dirty="0"/>
          </a:p>
          <a:p>
            <a:pPr marL="57150" indent="0">
              <a:buNone/>
            </a:pPr>
            <a:endParaRPr lang="de-CH" sz="2000" dirty="0" smtClean="0">
              <a:solidFill>
                <a:schemeClr val="tx1"/>
              </a:solidFill>
            </a:endParaRPr>
          </a:p>
          <a:p>
            <a:pPr marL="57150" indent="0">
              <a:buNone/>
            </a:pPr>
            <a:endParaRPr lang="de-CH" sz="2000" dirty="0"/>
          </a:p>
          <a:p>
            <a:pPr marL="57150" indent="0">
              <a:buNone/>
            </a:pPr>
            <a:endParaRPr lang="de-CH" sz="2000" dirty="0" smtClean="0">
              <a:solidFill>
                <a:schemeClr val="tx1"/>
              </a:solidFill>
            </a:endParaRPr>
          </a:p>
          <a:p>
            <a:pPr marL="342900" lvl="1" indent="-342900"/>
            <a:r>
              <a:rPr lang="de-CH" b="1" dirty="0" smtClean="0">
                <a:solidFill>
                  <a:schemeClr val="tx1"/>
                </a:solidFill>
                <a:ea typeface="+mn-ea"/>
                <a:cs typeface="+mn-cs"/>
              </a:rPr>
              <a:t>Physis</a:t>
            </a:r>
            <a:endParaRPr lang="de-CH" sz="1800" dirty="0" smtClean="0">
              <a:solidFill>
                <a:schemeClr val="tx1"/>
              </a:solidFill>
              <a:ea typeface="+mn-ea"/>
              <a:cs typeface="+mn-cs"/>
            </a:endParaRPr>
          </a:p>
          <a:p>
            <a:pPr lvl="1"/>
            <a:r>
              <a:rPr lang="de-CH" sz="2400" dirty="0" err="1" smtClean="0">
                <a:solidFill>
                  <a:schemeClr val="tx1"/>
                </a:solidFill>
              </a:rPr>
              <a:t>Profiter</a:t>
            </a:r>
            <a:r>
              <a:rPr lang="de-CH" sz="2400" dirty="0" smtClean="0">
                <a:solidFill>
                  <a:schemeClr val="tx1"/>
                </a:solidFill>
              </a:rPr>
              <a:t> de </a:t>
            </a:r>
            <a:r>
              <a:rPr lang="de-CH" sz="2400" dirty="0" err="1" smtClean="0">
                <a:solidFill>
                  <a:schemeClr val="tx1"/>
                </a:solidFill>
              </a:rPr>
              <a:t>l'offre</a:t>
            </a:r>
            <a:r>
              <a:rPr lang="de-CH" sz="2400" dirty="0" smtClean="0">
                <a:solidFill>
                  <a:schemeClr val="tx1"/>
                </a:solidFill>
              </a:rPr>
              <a:t> sportive </a:t>
            </a:r>
            <a:r>
              <a:rPr lang="de-CH" sz="2400" dirty="0" err="1" smtClean="0">
                <a:solidFill>
                  <a:schemeClr val="tx1"/>
                </a:solidFill>
              </a:rPr>
              <a:t>militaire</a:t>
            </a:r>
            <a:endParaRPr lang="de-CH" sz="2400" dirty="0" smtClean="0">
              <a:solidFill>
                <a:schemeClr val="tx1"/>
              </a:solidFill>
            </a:endParaRPr>
          </a:p>
          <a:p>
            <a:pPr marL="57150" indent="0">
              <a:buNone/>
            </a:pPr>
            <a:r>
              <a:rPr lang="de-CH" sz="1800" dirty="0" smtClean="0">
                <a:solidFill>
                  <a:schemeClr val="tx1"/>
                </a:solidFill>
              </a:rPr>
              <a:t>	"</a:t>
            </a:r>
            <a:r>
              <a:rPr lang="de-CH" sz="1800" dirty="0" err="1" smtClean="0"/>
              <a:t>Comme</a:t>
            </a:r>
            <a:r>
              <a:rPr lang="de-CH" sz="1800" dirty="0" smtClean="0"/>
              <a:t> je </a:t>
            </a:r>
            <a:r>
              <a:rPr lang="de-CH" sz="1800" dirty="0" err="1" smtClean="0"/>
              <a:t>suis</a:t>
            </a:r>
            <a:r>
              <a:rPr lang="de-CH" sz="1800" dirty="0" smtClean="0"/>
              <a:t> </a:t>
            </a:r>
            <a:r>
              <a:rPr lang="de-CH" sz="1800" dirty="0" err="1" smtClean="0"/>
              <a:t>là</a:t>
            </a:r>
            <a:r>
              <a:rPr lang="de-CH" sz="1800" dirty="0" smtClean="0"/>
              <a:t>, </a:t>
            </a:r>
            <a:r>
              <a:rPr lang="de-CH" sz="1800" dirty="0" err="1" smtClean="0"/>
              <a:t>j'en</a:t>
            </a:r>
            <a:r>
              <a:rPr lang="de-CH" sz="1800" dirty="0" smtClean="0"/>
              <a:t> </a:t>
            </a:r>
            <a:r>
              <a:rPr lang="de-CH" sz="1800" dirty="0" err="1" smtClean="0"/>
              <a:t>profite</a:t>
            </a:r>
            <a:r>
              <a:rPr lang="de-CH" sz="1800" dirty="0" smtClean="0"/>
              <a:t> </a:t>
            </a:r>
            <a:r>
              <a:rPr lang="de-CH" sz="1800" dirty="0" err="1" smtClean="0"/>
              <a:t>pour</a:t>
            </a:r>
            <a:r>
              <a:rPr lang="de-CH" sz="1800" dirty="0" smtClean="0"/>
              <a:t> </a:t>
            </a:r>
            <a:r>
              <a:rPr lang="de-CH" sz="1800" dirty="0" err="1" smtClean="0"/>
              <a:t>améliorer</a:t>
            </a:r>
            <a:r>
              <a:rPr lang="de-CH" sz="1800" dirty="0" smtClean="0"/>
              <a:t> </a:t>
            </a:r>
            <a:r>
              <a:rPr lang="de-CH" sz="1800" dirty="0" err="1" smtClean="0"/>
              <a:t>mon</a:t>
            </a:r>
            <a:r>
              <a:rPr lang="de-CH" sz="1800" dirty="0" smtClean="0"/>
              <a:t> </a:t>
            </a:r>
            <a:r>
              <a:rPr lang="de-CH" sz="1800" dirty="0" err="1" smtClean="0"/>
              <a:t>fitness</a:t>
            </a:r>
            <a:r>
              <a:rPr lang="de-CH" sz="1800" dirty="0" smtClean="0"/>
              <a:t>!"</a:t>
            </a:r>
            <a:endParaRPr lang="de-CH" sz="1800" dirty="0" smtClean="0">
              <a:solidFill>
                <a:schemeClr val="tx1"/>
              </a:solidFill>
            </a:endParaRPr>
          </a:p>
          <a:p>
            <a:pPr lvl="1"/>
            <a:r>
              <a:rPr lang="de-CH" sz="2400" dirty="0" err="1" smtClean="0">
                <a:solidFill>
                  <a:schemeClr val="tx1"/>
                </a:solidFill>
              </a:rPr>
              <a:t>Diagnostic</a:t>
            </a:r>
            <a:r>
              <a:rPr lang="de-CH" sz="2400" dirty="0" smtClean="0">
                <a:solidFill>
                  <a:schemeClr val="tx1"/>
                </a:solidFill>
              </a:rPr>
              <a:t> de </a:t>
            </a:r>
            <a:r>
              <a:rPr lang="de-CH" sz="2400" dirty="0" err="1" smtClean="0">
                <a:solidFill>
                  <a:schemeClr val="tx1"/>
                </a:solidFill>
              </a:rPr>
              <a:t>performance</a:t>
            </a:r>
            <a:r>
              <a:rPr lang="de-CH" sz="2400" dirty="0" smtClean="0">
                <a:solidFill>
                  <a:schemeClr val="tx1"/>
                </a:solidFill>
              </a:rPr>
              <a:t> "</a:t>
            </a:r>
            <a:r>
              <a:rPr lang="de-CH" sz="2400" dirty="0" err="1">
                <a:solidFill>
                  <a:schemeClr val="tx1"/>
                </a:solidFill>
              </a:rPr>
              <a:t>g</a:t>
            </a:r>
            <a:r>
              <a:rPr lang="de-CH" sz="2400" dirty="0" err="1" smtClean="0">
                <a:solidFill>
                  <a:schemeClr val="tx1"/>
                </a:solidFill>
              </a:rPr>
              <a:t>ratuit</a:t>
            </a:r>
            <a:r>
              <a:rPr lang="de-CH" sz="2400" dirty="0" smtClean="0">
                <a:solidFill>
                  <a:schemeClr val="tx1"/>
                </a:solidFill>
              </a:rPr>
              <a:t>"</a:t>
            </a:r>
          </a:p>
          <a:p>
            <a:pPr marL="57150" indent="0">
              <a:buNone/>
            </a:pPr>
            <a:r>
              <a:rPr lang="de-CH" sz="1800" dirty="0" smtClean="0">
                <a:solidFill>
                  <a:schemeClr val="tx1"/>
                </a:solidFill>
              </a:rPr>
              <a:t>	"Grâce au </a:t>
            </a:r>
            <a:r>
              <a:rPr lang="de-CH" sz="1800" dirty="0" err="1" smtClean="0">
                <a:solidFill>
                  <a:schemeClr val="tx1"/>
                </a:solidFill>
              </a:rPr>
              <a:t>test</a:t>
            </a:r>
            <a:r>
              <a:rPr lang="de-CH" sz="1800" dirty="0" smtClean="0">
                <a:solidFill>
                  <a:schemeClr val="tx1"/>
                </a:solidFill>
              </a:rPr>
              <a:t> de </a:t>
            </a:r>
            <a:r>
              <a:rPr lang="de-CH" sz="1800" dirty="0" err="1" smtClean="0">
                <a:solidFill>
                  <a:schemeClr val="tx1"/>
                </a:solidFill>
              </a:rPr>
              <a:t>sport</a:t>
            </a:r>
            <a:r>
              <a:rPr lang="de-CH" sz="1800" dirty="0" smtClean="0">
                <a:solidFill>
                  <a:schemeClr val="tx1"/>
                </a:solidFill>
              </a:rPr>
              <a:t>, je </a:t>
            </a:r>
            <a:r>
              <a:rPr lang="de-CH" sz="1800" dirty="0" err="1" smtClean="0">
                <a:solidFill>
                  <a:schemeClr val="tx1"/>
                </a:solidFill>
              </a:rPr>
              <a:t>vois</a:t>
            </a:r>
            <a:r>
              <a:rPr lang="de-CH" sz="1800" dirty="0" smtClean="0">
                <a:solidFill>
                  <a:schemeClr val="tx1"/>
                </a:solidFill>
              </a:rPr>
              <a:t> </a:t>
            </a:r>
            <a:r>
              <a:rPr lang="de-CH" sz="1800" dirty="0" err="1" smtClean="0">
                <a:solidFill>
                  <a:schemeClr val="tx1"/>
                </a:solidFill>
              </a:rPr>
              <a:t>où</a:t>
            </a:r>
            <a:r>
              <a:rPr lang="de-CH" sz="1800" dirty="0" smtClean="0">
                <a:solidFill>
                  <a:schemeClr val="tx1"/>
                </a:solidFill>
              </a:rPr>
              <a:t> je </a:t>
            </a:r>
            <a:r>
              <a:rPr lang="de-CH" sz="1800" dirty="0" err="1" smtClean="0"/>
              <a:t>me</a:t>
            </a:r>
            <a:r>
              <a:rPr lang="de-CH" sz="1800" dirty="0" smtClean="0"/>
              <a:t> </a:t>
            </a:r>
            <a:r>
              <a:rPr lang="de-CH" sz="1800" dirty="0" err="1" smtClean="0"/>
              <a:t>suis</a:t>
            </a:r>
            <a:r>
              <a:rPr lang="de-CH" sz="1800" dirty="0" smtClean="0"/>
              <a:t> </a:t>
            </a:r>
            <a:r>
              <a:rPr lang="de-CH" sz="1800" dirty="0" err="1" smtClean="0">
                <a:solidFill>
                  <a:schemeClr val="tx1"/>
                </a:solidFill>
              </a:rPr>
              <a:t>amélioré</a:t>
            </a:r>
            <a:r>
              <a:rPr lang="de-CH" sz="1800" dirty="0" smtClean="0">
                <a:solidFill>
                  <a:schemeClr val="tx1"/>
                </a:solidFill>
              </a:rPr>
              <a:t>!"</a:t>
            </a:r>
          </a:p>
        </p:txBody>
      </p:sp>
      <p:pic>
        <p:nvPicPr>
          <p:cNvPr id="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t="-2" b="12619"/>
          <a:stretch>
            <a:fillRect/>
          </a:stretch>
        </p:blipFill>
        <p:spPr bwMode="auto">
          <a:xfrm>
            <a:off x="1292670" y="2348856"/>
            <a:ext cx="220384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r="23819"/>
          <a:stretch/>
        </p:blipFill>
        <p:spPr>
          <a:xfrm>
            <a:off x="6016846" y="2348856"/>
            <a:ext cx="2093376" cy="1440000"/>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6678" y="2348856"/>
            <a:ext cx="2160000" cy="1440000"/>
          </a:xfrm>
          <a:prstGeom prst="rect">
            <a:avLst/>
          </a:prstGeom>
        </p:spPr>
      </p:pic>
    </p:spTree>
    <p:extLst>
      <p:ext uri="{BB962C8B-B14F-4D97-AF65-F5344CB8AC3E}">
        <p14:creationId xmlns:p14="http://schemas.microsoft.com/office/powerpoint/2010/main" val="355826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anim calcmode="lin" valueType="num">
                                      <p:cBhvr>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anim calcmode="lin" valueType="num">
                                      <p:cBhvr>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anim calcmode="lin" valueType="num">
                                      <p:cBhvr>
                                        <p:cTn id="4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10" end="1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anim calcmode="lin" valueType="num">
                                      <p:cBhvr>
                                        <p:cTn id="45" dur="500" fill="hold"/>
                                        <p:tgtEl>
                                          <p:spTgt spid="6"/>
                                        </p:tgtEl>
                                        <p:attrNameLst>
                                          <p:attrName>ppt_x</p:attrName>
                                        </p:attrNameLst>
                                      </p:cBhvr>
                                      <p:tavLst>
                                        <p:tav tm="0">
                                          <p:val>
                                            <p:strVal val="#ppt_x"/>
                                          </p:val>
                                        </p:tav>
                                        <p:tav tm="100000">
                                          <p:val>
                                            <p:strVal val="#ppt_x"/>
                                          </p:val>
                                        </p:tav>
                                      </p:tavLst>
                                    </p:anim>
                                    <p:anim calcmode="lin" valueType="num">
                                      <p:cBhvr>
                                        <p:cTn id="46"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anim calcmode="lin" valueType="num">
                                      <p:cBhvr>
                                        <p:cTn id="5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11" end="11"/>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500"/>
                                        <p:tgtEl>
                                          <p:spTgt spid="3">
                                            <p:txEl>
                                              <p:pRg st="12" end="12"/>
                                            </p:txEl>
                                          </p:spTgt>
                                        </p:tgtEl>
                                      </p:cBhvr>
                                    </p:animEffect>
                                    <p:anim calcmode="lin" valueType="num">
                                      <p:cBhvr>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12" end="1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anim calcmode="lin" valueType="num">
                                      <p:cBhvr>
                                        <p:cTn id="62" dur="500" fill="hold"/>
                                        <p:tgtEl>
                                          <p:spTgt spid="5"/>
                                        </p:tgtEl>
                                        <p:attrNameLst>
                                          <p:attrName>ppt_x</p:attrName>
                                        </p:attrNameLst>
                                      </p:cBhvr>
                                      <p:tavLst>
                                        <p:tav tm="0">
                                          <p:val>
                                            <p:strVal val="#ppt_x"/>
                                          </p:val>
                                        </p:tav>
                                        <p:tav tm="100000">
                                          <p:val>
                                            <p:strVal val="#ppt_x"/>
                                          </p:val>
                                        </p:tav>
                                      </p:tavLst>
                                    </p:anim>
                                    <p:anim calcmode="lin" valueType="num">
                                      <p:cBhvr>
                                        <p:cTn id="6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268413" y="279400"/>
            <a:ext cx="7461250" cy="989013"/>
          </a:xfrm>
        </p:spPr>
        <p:txBody>
          <a:bodyPr/>
          <a:lstStyle/>
          <a:p>
            <a:r>
              <a:rPr lang="de-CH" dirty="0" smtClean="0"/>
              <a:t>Literaturverzeichnis</a:t>
            </a:r>
            <a:endParaRPr lang="de-CH" dirty="0"/>
          </a:p>
        </p:txBody>
      </p:sp>
      <p:sp>
        <p:nvSpPr>
          <p:cNvPr id="7" name="Textfeld 5"/>
          <p:cNvSpPr txBox="1">
            <a:spLocks noGrp="1" noChangeArrowheads="1"/>
          </p:cNvSpPr>
          <p:nvPr>
            <p:ph idx="1"/>
          </p:nvPr>
        </p:nvSpPr>
        <p:spPr bwMode="auto">
          <a:xfrm>
            <a:off x="1285875" y="1449388"/>
            <a:ext cx="7475538"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indent="-342900" algn="just" eaLnBrk="0" hangingPunct="0">
              <a:spcBef>
                <a:spcPct val="0"/>
              </a:spcBef>
              <a:spcAft>
                <a:spcPts val="1200"/>
              </a:spcAft>
              <a:defRPr/>
            </a:pPr>
            <a:r>
              <a:rPr lang="de-CH" altLang="de-DE" sz="2000" dirty="0" smtClean="0">
                <a:latin typeface="Arial" panose="020B0604020202020204" pitchFamily="34" charset="0"/>
              </a:rPr>
              <a:t>Bundesamt für Sport (2009). </a:t>
            </a:r>
            <a:r>
              <a:rPr lang="de-CH" altLang="de-DE" sz="2000" i="1" dirty="0" smtClean="0">
                <a:latin typeface="Arial" panose="020B0604020202020204" pitchFamily="34" charset="0"/>
              </a:rPr>
              <a:t>J+S-Kernlehrmittel</a:t>
            </a:r>
            <a:r>
              <a:rPr lang="de-CH" altLang="de-DE" sz="2000" dirty="0" smtClean="0">
                <a:latin typeface="Arial" panose="020B0604020202020204" pitchFamily="34" charset="0"/>
              </a:rPr>
              <a:t>. </a:t>
            </a:r>
            <a:r>
              <a:rPr lang="de-CH" altLang="de-DE" sz="2000" dirty="0" err="1" smtClean="0">
                <a:latin typeface="Arial" panose="020B0604020202020204" pitchFamily="34" charset="0"/>
              </a:rPr>
              <a:t>Magglingen</a:t>
            </a:r>
            <a:r>
              <a:rPr lang="de-CH" altLang="de-DE" sz="2000" dirty="0" smtClean="0">
                <a:latin typeface="Arial" panose="020B0604020202020204" pitchFamily="34" charset="0"/>
              </a:rPr>
              <a:t>: BASPO.</a:t>
            </a:r>
          </a:p>
          <a:p>
            <a:pPr marL="342900" indent="-342900" algn="just" eaLnBrk="0" hangingPunct="0">
              <a:spcBef>
                <a:spcPct val="0"/>
              </a:spcBef>
              <a:spcAft>
                <a:spcPts val="1200"/>
              </a:spcAft>
              <a:defRPr/>
            </a:pPr>
            <a:r>
              <a:rPr lang="de-CH" altLang="de-DE" sz="2000" dirty="0" smtClean="0">
                <a:latin typeface="Arial" panose="020B0604020202020204" pitchFamily="34" charset="0"/>
              </a:rPr>
              <a:t>Bundesamt für Sport (2011). </a:t>
            </a:r>
            <a:r>
              <a:rPr lang="de-CH" altLang="de-DE" sz="2000" i="1" dirty="0" smtClean="0">
                <a:latin typeface="Arial" panose="020B0604020202020204" pitchFamily="34" charset="0"/>
              </a:rPr>
              <a:t>Physis – Theoretische Grundlagen </a:t>
            </a:r>
            <a:r>
              <a:rPr lang="de-CH" altLang="de-DE" sz="2000" dirty="0" smtClean="0">
                <a:latin typeface="Arial" panose="020B0604020202020204" pitchFamily="34" charset="0"/>
              </a:rPr>
              <a:t>(3., überarbeitete Auflage). </a:t>
            </a:r>
            <a:r>
              <a:rPr lang="de-CH" altLang="de-DE" sz="2000" dirty="0" err="1" smtClean="0">
                <a:latin typeface="Arial" panose="020B0604020202020204" pitchFamily="34" charset="0"/>
              </a:rPr>
              <a:t>Magglingen</a:t>
            </a:r>
            <a:r>
              <a:rPr lang="de-CH" altLang="de-DE" sz="2000" dirty="0" smtClean="0">
                <a:latin typeface="Arial" panose="020B0604020202020204" pitchFamily="34" charset="0"/>
              </a:rPr>
              <a:t>: BASPO.</a:t>
            </a:r>
            <a:r>
              <a:rPr lang="de-CH" altLang="de-DE" sz="2000" dirty="0">
                <a:latin typeface="Arial" panose="020B0604020202020204" pitchFamily="34" charset="0"/>
              </a:rPr>
              <a:t> </a:t>
            </a:r>
            <a:endParaRPr lang="de-CH" altLang="de-DE" sz="2000" dirty="0" smtClean="0">
              <a:latin typeface="Arial" panose="020B0604020202020204" pitchFamily="34" charset="0"/>
            </a:endParaRPr>
          </a:p>
          <a:p>
            <a:pPr marL="342900" indent="-342900" algn="just" eaLnBrk="0" hangingPunct="0">
              <a:spcBef>
                <a:spcPct val="0"/>
              </a:spcBef>
              <a:spcAft>
                <a:spcPts val="1200"/>
              </a:spcAft>
              <a:defRPr/>
            </a:pPr>
            <a:r>
              <a:rPr lang="de-CH" altLang="de-DE" sz="2000" dirty="0" smtClean="0">
                <a:latin typeface="Arial" panose="020B0604020202020204" pitchFamily="34" charset="0"/>
              </a:rPr>
              <a:t>Bundesamt für Sport (2011). </a:t>
            </a:r>
            <a:r>
              <a:rPr lang="de-CH" altLang="de-DE" sz="2000" i="1" dirty="0" smtClean="0">
                <a:latin typeface="Arial" panose="020B0604020202020204" pitchFamily="34" charset="0"/>
              </a:rPr>
              <a:t>Physis – Praktische Beispiele</a:t>
            </a:r>
            <a:r>
              <a:rPr lang="de-CH" altLang="de-DE" sz="2000" dirty="0" smtClean="0">
                <a:latin typeface="Arial" panose="020B0604020202020204" pitchFamily="34" charset="0"/>
              </a:rPr>
              <a:t>. </a:t>
            </a:r>
            <a:r>
              <a:rPr lang="de-CH" altLang="de-DE" sz="2000" dirty="0" err="1" smtClean="0">
                <a:latin typeface="Arial" panose="020B0604020202020204" pitchFamily="34" charset="0"/>
              </a:rPr>
              <a:t>Magglingen</a:t>
            </a:r>
            <a:r>
              <a:rPr lang="de-CH" altLang="de-DE" sz="2000" dirty="0" smtClean="0">
                <a:latin typeface="Arial" panose="020B0604020202020204" pitchFamily="34" charset="0"/>
              </a:rPr>
              <a:t>: BASPO.</a:t>
            </a:r>
          </a:p>
          <a:p>
            <a:pPr marL="342900" indent="-342900" algn="just" eaLnBrk="0" hangingPunct="0">
              <a:spcBef>
                <a:spcPct val="0"/>
              </a:spcBef>
              <a:spcAft>
                <a:spcPts val="1200"/>
              </a:spcAft>
              <a:defRPr/>
            </a:pPr>
            <a:r>
              <a:rPr lang="de-CH" altLang="de-DE" sz="2000" dirty="0" err="1" smtClean="0">
                <a:latin typeface="Arial" panose="020B0604020202020204" pitchFamily="34" charset="0"/>
              </a:rPr>
              <a:t>Hegner</a:t>
            </a:r>
            <a:r>
              <a:rPr lang="de-CH" altLang="de-DE" sz="2000" dirty="0">
                <a:latin typeface="Arial" panose="020B0604020202020204" pitchFamily="34" charset="0"/>
              </a:rPr>
              <a:t>, J. (2012). </a:t>
            </a:r>
            <a:r>
              <a:rPr lang="de-CH" altLang="de-DE" sz="2000" i="1" dirty="0">
                <a:latin typeface="Arial" panose="020B0604020202020204" pitchFamily="34" charset="0"/>
              </a:rPr>
              <a:t>Training fundiert erklärt </a:t>
            </a:r>
            <a:r>
              <a:rPr lang="de-CH" altLang="de-DE" sz="2000" dirty="0">
                <a:latin typeface="Arial" panose="020B0604020202020204" pitchFamily="34" charset="0"/>
              </a:rPr>
              <a:t>(5., überarbeitete Auflage). Herzogenbuchsee: Ingold/BASPO</a:t>
            </a:r>
            <a:r>
              <a:rPr lang="de-CH" altLang="de-DE" sz="2000" dirty="0" smtClean="0">
                <a:latin typeface="Arial" panose="020B0604020202020204" pitchFamily="34" charset="0"/>
              </a:rPr>
              <a:t>.</a:t>
            </a:r>
          </a:p>
          <a:p>
            <a:pPr marL="342900" indent="-342900" algn="just" eaLnBrk="0" hangingPunct="0">
              <a:spcBef>
                <a:spcPct val="0"/>
              </a:spcBef>
              <a:spcAft>
                <a:spcPts val="1200"/>
              </a:spcAft>
              <a:defRPr/>
            </a:pPr>
            <a:r>
              <a:rPr lang="de-CH" altLang="de-DE" sz="2000" dirty="0" err="1" smtClean="0">
                <a:latin typeface="Arial" panose="020B0604020202020204" pitchFamily="34" charset="0"/>
              </a:rPr>
              <a:t>Spahr</a:t>
            </a:r>
            <a:r>
              <a:rPr lang="de-CH" altLang="de-DE" sz="2000" dirty="0" smtClean="0">
                <a:latin typeface="Arial" panose="020B0604020202020204" pitchFamily="34" charset="0"/>
              </a:rPr>
              <a:t>, C. &amp; </a:t>
            </a:r>
            <a:r>
              <a:rPr lang="de-CH" altLang="de-DE" sz="2000" dirty="0" err="1" smtClean="0">
                <a:latin typeface="Arial" panose="020B0604020202020204" pitchFamily="34" charset="0"/>
              </a:rPr>
              <a:t>Mannhart</a:t>
            </a:r>
            <a:r>
              <a:rPr lang="de-CH" altLang="de-DE" sz="2000" dirty="0" smtClean="0">
                <a:latin typeface="Arial" panose="020B0604020202020204" pitchFamily="34" charset="0"/>
              </a:rPr>
              <a:t>, C. (2008). Müesli und Muskeln – Essen und Trinken im Sport. Herzogenbuchsee: Ingold/BASPO.</a:t>
            </a:r>
          </a:p>
          <a:p>
            <a:pPr marL="342900" indent="-342900" algn="just" eaLnBrk="0" hangingPunct="0">
              <a:spcBef>
                <a:spcPct val="0"/>
              </a:spcBef>
              <a:spcAft>
                <a:spcPts val="1200"/>
              </a:spcAft>
              <a:defRPr/>
            </a:pPr>
            <a:r>
              <a:rPr lang="de-CH" altLang="de-DE" sz="2000" dirty="0" err="1" smtClean="0">
                <a:latin typeface="Arial" panose="020B0604020202020204" pitchFamily="34" charset="0"/>
              </a:rPr>
              <a:t>Weineck</a:t>
            </a:r>
            <a:r>
              <a:rPr lang="de-CH" altLang="de-DE" sz="2000" dirty="0" smtClean="0">
                <a:latin typeface="Arial" panose="020B0604020202020204" pitchFamily="34" charset="0"/>
              </a:rPr>
              <a:t>, J. (2004). </a:t>
            </a:r>
            <a:r>
              <a:rPr lang="de-CH" altLang="de-DE" sz="2000" i="1" dirty="0" smtClean="0">
                <a:latin typeface="Arial" panose="020B0604020202020204" pitchFamily="34" charset="0"/>
              </a:rPr>
              <a:t>Optimales Training </a:t>
            </a:r>
            <a:r>
              <a:rPr lang="de-CH" altLang="de-DE" sz="2000" dirty="0" smtClean="0">
                <a:latin typeface="Arial" panose="020B0604020202020204" pitchFamily="34" charset="0"/>
              </a:rPr>
              <a:t>(14. Auflage). Balingen: </a:t>
            </a:r>
            <a:r>
              <a:rPr lang="de-CH" altLang="de-DE" sz="2000" dirty="0" err="1" smtClean="0">
                <a:latin typeface="Arial" panose="020B0604020202020204" pitchFamily="34" charset="0"/>
              </a:rPr>
              <a:t>Spita</a:t>
            </a:r>
            <a:r>
              <a:rPr lang="de-CH" altLang="de-DE" sz="2000" dirty="0" smtClean="0">
                <a:latin typeface="Arial" panose="020B0604020202020204" pitchFamily="34" charset="0"/>
              </a:rPr>
              <a:t>.</a:t>
            </a:r>
            <a:endParaRPr lang="de-CH" altLang="de-DE" sz="1600" dirty="0" smtClean="0">
              <a:latin typeface="Arial" panose="020B0604020202020204" pitchFamily="34" charset="0"/>
            </a:endParaRPr>
          </a:p>
        </p:txBody>
      </p:sp>
    </p:spTree>
    <p:extLst>
      <p:ext uri="{BB962C8B-B14F-4D97-AF65-F5344CB8AC3E}">
        <p14:creationId xmlns:p14="http://schemas.microsoft.com/office/powerpoint/2010/main" val="2882240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8"/>
          <p:cNvSpPr>
            <a:spLocks noChangeArrowheads="1"/>
          </p:cNvSpPr>
          <p:nvPr/>
        </p:nvSpPr>
        <p:spPr bwMode="auto">
          <a:xfrm>
            <a:off x="4883666" y="3646233"/>
            <a:ext cx="1615790" cy="2145870"/>
          </a:xfrm>
          <a:prstGeom prst="rect">
            <a:avLst/>
          </a:prstGeom>
          <a:noFill/>
          <a:ln w="57150">
            <a:noFill/>
            <a:miter lim="800000"/>
            <a:headEnd/>
            <a:tailEnd/>
          </a:ln>
        </p:spPr>
        <p:txBody>
          <a:bodyPr wrap="none" anchor="ctr"/>
          <a:lstStyle/>
          <a:p>
            <a:endParaRPr lang="de-DE"/>
          </a:p>
        </p:txBody>
      </p:sp>
      <p:sp>
        <p:nvSpPr>
          <p:cNvPr id="8" name="Inhaltsplatzhalter 2"/>
          <p:cNvSpPr txBox="1">
            <a:spLocks/>
          </p:cNvSpPr>
          <p:nvPr/>
        </p:nvSpPr>
        <p:spPr>
          <a:xfrm>
            <a:off x="691952" y="1133128"/>
            <a:ext cx="8344544" cy="5374832"/>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Inhaltsplatzhalter 2"/>
          <p:cNvSpPr txBox="1">
            <a:spLocks/>
          </p:cNvSpPr>
          <p:nvPr/>
        </p:nvSpPr>
        <p:spPr>
          <a:xfrm>
            <a:off x="691952" y="836712"/>
            <a:ext cx="8344544" cy="5671248"/>
          </a:xfrm>
          <a:prstGeom prst="rect">
            <a:avLst/>
          </a:prstGeom>
        </p:spPr>
        <p:txBody>
          <a:bodyPr vert="horz">
            <a:normAutofit/>
          </a:bodyPr>
          <a:lstStyle/>
          <a:p>
            <a:endParaRPr lang="de-CH" sz="2400" b="1" kern="0" dirty="0" smtClean="0"/>
          </a:p>
        </p:txBody>
      </p:sp>
      <p:sp>
        <p:nvSpPr>
          <p:cNvPr id="10" name="Line 2"/>
          <p:cNvSpPr>
            <a:spLocks noChangeShapeType="1"/>
          </p:cNvSpPr>
          <p:nvPr/>
        </p:nvSpPr>
        <p:spPr bwMode="auto">
          <a:xfrm>
            <a:off x="1155129" y="3840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1" name="Line 3"/>
          <p:cNvSpPr>
            <a:spLocks noChangeShapeType="1"/>
          </p:cNvSpPr>
          <p:nvPr/>
        </p:nvSpPr>
        <p:spPr bwMode="auto">
          <a:xfrm>
            <a:off x="2706117" y="3840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2" name="Line 4"/>
          <p:cNvSpPr>
            <a:spLocks noChangeShapeType="1"/>
          </p:cNvSpPr>
          <p:nvPr/>
        </p:nvSpPr>
        <p:spPr bwMode="auto">
          <a:xfrm>
            <a:off x="4244404" y="3840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3" name="Line 5"/>
          <p:cNvSpPr>
            <a:spLocks noChangeShapeType="1"/>
          </p:cNvSpPr>
          <p:nvPr/>
        </p:nvSpPr>
        <p:spPr bwMode="auto">
          <a:xfrm>
            <a:off x="5728717" y="3840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4" name="Line 6"/>
          <p:cNvSpPr>
            <a:spLocks noChangeShapeType="1"/>
          </p:cNvSpPr>
          <p:nvPr/>
        </p:nvSpPr>
        <p:spPr bwMode="auto">
          <a:xfrm>
            <a:off x="7784529" y="3840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5" name="Line 7"/>
          <p:cNvSpPr>
            <a:spLocks noChangeShapeType="1"/>
          </p:cNvSpPr>
          <p:nvPr/>
        </p:nvSpPr>
        <p:spPr bwMode="auto">
          <a:xfrm>
            <a:off x="1156717" y="2697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6" name="Line 8"/>
          <p:cNvSpPr>
            <a:spLocks noChangeShapeType="1"/>
          </p:cNvSpPr>
          <p:nvPr/>
        </p:nvSpPr>
        <p:spPr bwMode="auto">
          <a:xfrm>
            <a:off x="2707704" y="2697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7" name="Line 9"/>
          <p:cNvSpPr>
            <a:spLocks noChangeShapeType="1"/>
          </p:cNvSpPr>
          <p:nvPr/>
        </p:nvSpPr>
        <p:spPr bwMode="auto">
          <a:xfrm>
            <a:off x="4245992" y="2697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8" name="Line 10"/>
          <p:cNvSpPr>
            <a:spLocks noChangeShapeType="1"/>
          </p:cNvSpPr>
          <p:nvPr/>
        </p:nvSpPr>
        <p:spPr bwMode="auto">
          <a:xfrm>
            <a:off x="5730304" y="2697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9" name="Line 11"/>
          <p:cNvSpPr>
            <a:spLocks noChangeShapeType="1"/>
          </p:cNvSpPr>
          <p:nvPr/>
        </p:nvSpPr>
        <p:spPr bwMode="auto">
          <a:xfrm>
            <a:off x="7786117" y="2697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20" name="Line 12"/>
          <p:cNvSpPr>
            <a:spLocks noChangeShapeType="1"/>
          </p:cNvSpPr>
          <p:nvPr/>
        </p:nvSpPr>
        <p:spPr bwMode="auto">
          <a:xfrm>
            <a:off x="4738117" y="1554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21" name="Rectangle 14"/>
          <p:cNvSpPr>
            <a:spLocks noChangeArrowheads="1"/>
          </p:cNvSpPr>
          <p:nvPr/>
        </p:nvSpPr>
        <p:spPr bwMode="auto">
          <a:xfrm>
            <a:off x="445517" y="1088688"/>
            <a:ext cx="8586787" cy="801688"/>
          </a:xfrm>
          <a:prstGeom prst="rect">
            <a:avLst/>
          </a:prstGeom>
          <a:solidFill>
            <a:srgbClr val="249725"/>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fr-CH" sz="4000" b="1" dirty="0" smtClean="0"/>
              <a:t>Entraînement</a:t>
            </a:r>
            <a:endParaRPr lang="fr-CH" sz="4000" b="1" dirty="0"/>
          </a:p>
        </p:txBody>
      </p:sp>
      <p:sp>
        <p:nvSpPr>
          <p:cNvPr id="22" name="Rectangle 15"/>
          <p:cNvSpPr>
            <a:spLocks noChangeArrowheads="1"/>
          </p:cNvSpPr>
          <p:nvPr/>
        </p:nvSpPr>
        <p:spPr bwMode="auto">
          <a:xfrm>
            <a:off x="445517" y="2238670"/>
            <a:ext cx="8591550" cy="801687"/>
          </a:xfrm>
          <a:prstGeom prst="rect">
            <a:avLst/>
          </a:prstGeom>
          <a:solidFill>
            <a:srgbClr val="2AB22C"/>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fr-CH" sz="3200" b="1" dirty="0" smtClean="0">
                <a:cs typeface="+mn-cs"/>
              </a:rPr>
              <a:t>Capacité de réaction</a:t>
            </a:r>
            <a:endParaRPr lang="fr-CH" sz="3200" b="1" dirty="0">
              <a:cs typeface="+mn-cs"/>
            </a:endParaRPr>
          </a:p>
        </p:txBody>
      </p:sp>
      <p:sp>
        <p:nvSpPr>
          <p:cNvPr id="23" name="Rectangle 16"/>
          <p:cNvSpPr>
            <a:spLocks noChangeArrowheads="1"/>
          </p:cNvSpPr>
          <p:nvPr/>
        </p:nvSpPr>
        <p:spPr bwMode="auto">
          <a:xfrm>
            <a:off x="445517" y="4524670"/>
            <a:ext cx="8577262" cy="1576387"/>
          </a:xfrm>
          <a:prstGeom prst="rect">
            <a:avLst/>
          </a:prstGeom>
          <a:solidFill>
            <a:srgbClr val="3CFF3F"/>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fr-CH" sz="4400" b="1" dirty="0" smtClean="0"/>
              <a:t>Récupération</a:t>
            </a:r>
            <a:endParaRPr lang="fr-CH" sz="3200" b="1" dirty="0" smtClean="0"/>
          </a:p>
          <a:p>
            <a:pPr algn="ctr" eaLnBrk="0" hangingPunct="0">
              <a:defRPr/>
            </a:pPr>
            <a:r>
              <a:rPr lang="fr-CH" sz="3200" b="1" dirty="0" smtClean="0"/>
              <a:t>de la performance sportive</a:t>
            </a:r>
            <a:endParaRPr lang="fr-CH" sz="3200" b="1" dirty="0"/>
          </a:p>
        </p:txBody>
      </p:sp>
      <p:sp>
        <p:nvSpPr>
          <p:cNvPr id="24" name="Rectangle 17"/>
          <p:cNvSpPr>
            <a:spLocks noChangeArrowheads="1"/>
          </p:cNvSpPr>
          <p:nvPr/>
        </p:nvSpPr>
        <p:spPr bwMode="auto">
          <a:xfrm>
            <a:off x="445517" y="3381670"/>
            <a:ext cx="1423987" cy="801687"/>
          </a:xfrm>
          <a:prstGeom prst="rect">
            <a:avLst/>
          </a:prstGeom>
          <a:solidFill>
            <a:srgbClr val="33D935"/>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fr-CH" b="1" dirty="0" smtClean="0"/>
              <a:t>Systèmes </a:t>
            </a:r>
          </a:p>
          <a:p>
            <a:pPr algn="ctr" eaLnBrk="0" hangingPunct="0">
              <a:defRPr/>
            </a:pPr>
            <a:r>
              <a:rPr lang="fr-CH" b="1" dirty="0" smtClean="0"/>
              <a:t>d’organes</a:t>
            </a:r>
            <a:endParaRPr lang="fr-CH" b="1" dirty="0"/>
          </a:p>
        </p:txBody>
      </p:sp>
      <p:sp>
        <p:nvSpPr>
          <p:cNvPr id="25" name="Rectangle 18"/>
          <p:cNvSpPr>
            <a:spLocks noChangeArrowheads="1"/>
          </p:cNvSpPr>
          <p:nvPr/>
        </p:nvSpPr>
        <p:spPr bwMode="auto">
          <a:xfrm>
            <a:off x="2004442" y="3381670"/>
            <a:ext cx="1408112" cy="801687"/>
          </a:xfrm>
          <a:prstGeom prst="rect">
            <a:avLst/>
          </a:prstGeom>
          <a:solidFill>
            <a:srgbClr val="33D935"/>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fr-CH" b="1" dirty="0" smtClean="0">
                <a:cs typeface="+mn-cs"/>
              </a:rPr>
              <a:t>Hormones</a:t>
            </a:r>
            <a:endParaRPr lang="fr-CH" b="1" dirty="0">
              <a:cs typeface="+mn-cs"/>
            </a:endParaRPr>
          </a:p>
        </p:txBody>
      </p:sp>
      <p:sp>
        <p:nvSpPr>
          <p:cNvPr id="26" name="Rectangle 19"/>
          <p:cNvSpPr>
            <a:spLocks noChangeArrowheads="1"/>
          </p:cNvSpPr>
          <p:nvPr/>
        </p:nvSpPr>
        <p:spPr bwMode="auto">
          <a:xfrm>
            <a:off x="5079429" y="3381670"/>
            <a:ext cx="1301750" cy="801687"/>
          </a:xfrm>
          <a:prstGeom prst="rect">
            <a:avLst/>
          </a:prstGeom>
          <a:solidFill>
            <a:srgbClr val="33D935"/>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fr-CH" b="1" dirty="0" smtClean="0">
                <a:cs typeface="+mn-cs"/>
              </a:rPr>
              <a:t>Psyché</a:t>
            </a:r>
            <a:endParaRPr lang="fr-CH" b="1" dirty="0">
              <a:cs typeface="+mn-cs"/>
            </a:endParaRPr>
          </a:p>
        </p:txBody>
      </p:sp>
      <p:sp>
        <p:nvSpPr>
          <p:cNvPr id="27" name="Rectangle 20"/>
          <p:cNvSpPr>
            <a:spLocks noChangeArrowheads="1"/>
          </p:cNvSpPr>
          <p:nvPr/>
        </p:nvSpPr>
        <p:spPr bwMode="auto">
          <a:xfrm>
            <a:off x="3549079" y="3381670"/>
            <a:ext cx="1393825" cy="801687"/>
          </a:xfrm>
          <a:prstGeom prst="rect">
            <a:avLst/>
          </a:prstGeom>
          <a:solidFill>
            <a:srgbClr val="33D935"/>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fr-CH" b="1" dirty="0" smtClean="0">
                <a:cs typeface="+mn-cs"/>
              </a:rPr>
              <a:t>Système nerveux</a:t>
            </a:r>
            <a:endParaRPr lang="fr-CH" b="1" dirty="0">
              <a:cs typeface="+mn-cs"/>
            </a:endParaRPr>
          </a:p>
        </p:txBody>
      </p:sp>
      <p:sp>
        <p:nvSpPr>
          <p:cNvPr id="28" name="Rectangle 21"/>
          <p:cNvSpPr>
            <a:spLocks noChangeArrowheads="1"/>
          </p:cNvSpPr>
          <p:nvPr/>
        </p:nvSpPr>
        <p:spPr bwMode="auto">
          <a:xfrm>
            <a:off x="6517704" y="3381670"/>
            <a:ext cx="2538413" cy="801687"/>
          </a:xfrm>
          <a:prstGeom prst="rect">
            <a:avLst/>
          </a:prstGeom>
          <a:solidFill>
            <a:srgbClr val="33D935"/>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fr-CH" b="1" dirty="0" smtClean="0">
                <a:cs typeface="+mn-cs"/>
              </a:rPr>
              <a:t>Appareil locomoteur</a:t>
            </a:r>
          </a:p>
          <a:p>
            <a:pPr algn="ctr" eaLnBrk="0" hangingPunct="0">
              <a:defRPr/>
            </a:pPr>
            <a:r>
              <a:rPr lang="fr-CH" b="1" dirty="0" smtClean="0">
                <a:cs typeface="+mn-cs"/>
              </a:rPr>
              <a:t>métabolisme</a:t>
            </a:r>
            <a:endParaRPr lang="fr-CH" b="1" dirty="0">
              <a:cs typeface="+mn-cs"/>
            </a:endParaRPr>
          </a:p>
        </p:txBody>
      </p:sp>
      <p:sp>
        <p:nvSpPr>
          <p:cNvPr id="30" name="Titel 1"/>
          <p:cNvSpPr>
            <a:spLocks noGrp="1"/>
          </p:cNvSpPr>
          <p:nvPr>
            <p:ph type="title"/>
          </p:nvPr>
        </p:nvSpPr>
        <p:spPr>
          <a:xfrm>
            <a:off x="1268412" y="279400"/>
            <a:ext cx="7804188" cy="989013"/>
          </a:xfrm>
        </p:spPr>
        <p:txBody>
          <a:bodyPr/>
          <a:lstStyle/>
          <a:p>
            <a:r>
              <a:rPr lang="fr-CH" dirty="0" smtClean="0"/>
              <a:t>Processus d’entraînement</a:t>
            </a:r>
            <a:endParaRPr lang="fr-CH" sz="3100" dirty="0"/>
          </a:p>
        </p:txBody>
      </p:sp>
    </p:spTree>
    <p:extLst>
      <p:ext uri="{BB962C8B-B14F-4D97-AF65-F5344CB8AC3E}">
        <p14:creationId xmlns:p14="http://schemas.microsoft.com/office/powerpoint/2010/main" val="537723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p:cNvPicPr>
            <a:picLocks noChangeAspect="1" noChangeArrowheads="1"/>
          </p:cNvPicPr>
          <p:nvPr/>
        </p:nvPicPr>
        <p:blipFill>
          <a:blip r:embed="rId3" cstate="print"/>
          <a:srcRect/>
          <a:stretch>
            <a:fillRect/>
          </a:stretch>
        </p:blipFill>
        <p:spPr bwMode="auto">
          <a:xfrm>
            <a:off x="640160" y="1342694"/>
            <a:ext cx="8252416" cy="4966690"/>
          </a:xfrm>
          <a:prstGeom prst="rect">
            <a:avLst/>
          </a:prstGeom>
          <a:noFill/>
          <a:ln w="9525">
            <a:noFill/>
            <a:miter lim="800000"/>
            <a:headEnd/>
            <a:tailEnd/>
          </a:ln>
        </p:spPr>
      </p:pic>
      <p:sp>
        <p:nvSpPr>
          <p:cNvPr id="5" name="Titel 1"/>
          <p:cNvSpPr>
            <a:spLocks noGrp="1"/>
          </p:cNvSpPr>
          <p:nvPr>
            <p:ph type="title"/>
          </p:nvPr>
        </p:nvSpPr>
        <p:spPr>
          <a:xfrm>
            <a:off x="1268412" y="279400"/>
            <a:ext cx="7804188" cy="989013"/>
          </a:xfrm>
        </p:spPr>
        <p:txBody>
          <a:bodyPr/>
          <a:lstStyle/>
          <a:p>
            <a:r>
              <a:rPr lang="fr-CH" dirty="0" smtClean="0"/>
              <a:t>Facteurs de la capacité de performance</a:t>
            </a:r>
            <a:endParaRPr lang="fr-CH" sz="3100" dirty="0"/>
          </a:p>
        </p:txBody>
      </p:sp>
      <p:sp>
        <p:nvSpPr>
          <p:cNvPr id="4" name="Ellipse 3"/>
          <p:cNvSpPr/>
          <p:nvPr/>
        </p:nvSpPr>
        <p:spPr bwMode="auto">
          <a:xfrm>
            <a:off x="2802720" y="5499276"/>
            <a:ext cx="3929568" cy="45006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961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10104" t="3538" r="12737" b="2067"/>
          <a:stretch/>
        </p:blipFill>
        <p:spPr>
          <a:xfrm>
            <a:off x="161412" y="1358724"/>
            <a:ext cx="8641152" cy="4500600"/>
          </a:xfrm>
          <a:prstGeom prst="rect">
            <a:avLst/>
          </a:prstGeom>
        </p:spPr>
      </p:pic>
      <p:sp>
        <p:nvSpPr>
          <p:cNvPr id="3" name="Inhaltsplatzhalter 2"/>
          <p:cNvSpPr>
            <a:spLocks noGrp="1"/>
          </p:cNvSpPr>
          <p:nvPr>
            <p:ph idx="1"/>
          </p:nvPr>
        </p:nvSpPr>
        <p:spPr>
          <a:xfrm>
            <a:off x="539552" y="980728"/>
            <a:ext cx="8496944" cy="5374832"/>
          </a:xfrm>
        </p:spPr>
        <p:txBody>
          <a:bodyPr>
            <a:normAutofit/>
          </a:bodyPr>
          <a:lstStyle/>
          <a:p>
            <a:pPr>
              <a:buNone/>
            </a:pPr>
            <a:endParaRPr lang="de-CH" sz="1200" dirty="0" smtClean="0"/>
          </a:p>
          <a:p>
            <a:pPr marL="0">
              <a:buNone/>
            </a:pPr>
            <a:endParaRPr lang="de-CH" sz="1500" dirty="0" smtClean="0"/>
          </a:p>
          <a:p>
            <a:pPr marL="0">
              <a:buNone/>
            </a:pPr>
            <a:endParaRPr lang="de-CH" sz="1000" dirty="0" smtClean="0"/>
          </a:p>
          <a:p>
            <a:pPr marL="0">
              <a:buNone/>
            </a:pPr>
            <a:endParaRPr lang="de-CH" sz="1500" dirty="0" smtClean="0"/>
          </a:p>
        </p:txBody>
      </p:sp>
      <p:sp>
        <p:nvSpPr>
          <p:cNvPr id="9" name="Rectangle 3"/>
          <p:cNvSpPr txBox="1">
            <a:spLocks noChangeArrowheads="1"/>
          </p:cNvSpPr>
          <p:nvPr/>
        </p:nvSpPr>
        <p:spPr>
          <a:xfrm>
            <a:off x="633536" y="1292373"/>
            <a:ext cx="8546976" cy="5160963"/>
          </a:xfrm>
          <a:prstGeom prst="rect">
            <a:avLst/>
          </a:prstGeom>
        </p:spPr>
        <p:txBody>
          <a:bodyPr vert="horz">
            <a:normAutofit/>
          </a:bodyPr>
          <a:lstStyle/>
          <a:p>
            <a:pPr marL="411480" marR="0" lvl="0" indent="-342900" algn="l" defTabSz="914400" rtl="0" eaLnBrk="1" fontAlgn="auto" latinLnBrk="0" hangingPunct="1">
              <a:lnSpc>
                <a:spcPct val="90000"/>
              </a:lnSpc>
              <a:spcBef>
                <a:spcPts val="700"/>
              </a:spcBef>
              <a:spcAft>
                <a:spcPts val="0"/>
              </a:spcAft>
              <a:buClr>
                <a:schemeClr val="tx2"/>
              </a:buClr>
              <a:buSzPct val="95000"/>
              <a:buFontTx/>
              <a:buNone/>
              <a:tabLst/>
              <a:defRPr/>
            </a:pPr>
            <a:endParaRPr kumimoji="0" lang="de-CH"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7" name="Rectangle 3"/>
          <p:cNvSpPr txBox="1">
            <a:spLocks noChangeArrowheads="1"/>
          </p:cNvSpPr>
          <p:nvPr/>
        </p:nvSpPr>
        <p:spPr>
          <a:xfrm>
            <a:off x="451222" y="984994"/>
            <a:ext cx="8546976" cy="5160963"/>
          </a:xfrm>
          <a:prstGeom prst="rect">
            <a:avLst/>
          </a:prstGeom>
        </p:spPr>
        <p:txBody>
          <a:bodyPr vert="horz">
            <a:normAutofit/>
          </a:bodyPr>
          <a:lstStyle/>
          <a:p>
            <a:pPr marL="411480" marR="0" lvl="0" indent="-342900" algn="l" defTabSz="914400" rtl="0" eaLnBrk="1" fontAlgn="auto" latinLnBrk="0" hangingPunct="1">
              <a:lnSpc>
                <a:spcPct val="90000"/>
              </a:lnSpc>
              <a:spcBef>
                <a:spcPts val="700"/>
              </a:spcBef>
              <a:spcAft>
                <a:spcPts val="0"/>
              </a:spcAft>
              <a:buClr>
                <a:schemeClr val="tx2"/>
              </a:buClr>
              <a:buSzPct val="95000"/>
              <a:buFontTx/>
              <a:buNone/>
              <a:tabLst/>
              <a:defRPr/>
            </a:pPr>
            <a:endParaRPr kumimoji="0" lang="de-CH"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4" name="Titel 1"/>
          <p:cNvSpPr>
            <a:spLocks noGrp="1"/>
          </p:cNvSpPr>
          <p:nvPr>
            <p:ph type="title"/>
          </p:nvPr>
        </p:nvSpPr>
        <p:spPr>
          <a:xfrm>
            <a:off x="1268412" y="279400"/>
            <a:ext cx="7804188" cy="989013"/>
          </a:xfrm>
        </p:spPr>
        <p:txBody>
          <a:bodyPr/>
          <a:lstStyle/>
          <a:p>
            <a:r>
              <a:rPr lang="fr-CH" dirty="0"/>
              <a:t>le potentiel de condition physique</a:t>
            </a:r>
            <a:endParaRPr lang="de-CH" sz="3100" dirty="0"/>
          </a:p>
        </p:txBody>
      </p:sp>
      <p:sp>
        <p:nvSpPr>
          <p:cNvPr id="2" name="Ellipse 1"/>
          <p:cNvSpPr/>
          <p:nvPr/>
        </p:nvSpPr>
        <p:spPr bwMode="auto">
          <a:xfrm>
            <a:off x="451222" y="1232481"/>
            <a:ext cx="2860610" cy="111637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9838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268413" y="279400"/>
            <a:ext cx="7461250" cy="989013"/>
          </a:xfrm>
        </p:spPr>
        <p:txBody>
          <a:bodyPr/>
          <a:lstStyle/>
          <a:p>
            <a:r>
              <a:rPr lang="de-CH" dirty="0" err="1" smtClean="0"/>
              <a:t>force</a:t>
            </a:r>
            <a:r>
              <a:rPr lang="de-CH" dirty="0" smtClean="0"/>
              <a:t> – </a:t>
            </a:r>
            <a:r>
              <a:rPr lang="de-CH" dirty="0" err="1" smtClean="0"/>
              <a:t>définition</a:t>
            </a:r>
            <a:endParaRPr lang="de-CH" dirty="0"/>
          </a:p>
        </p:txBody>
      </p:sp>
      <p:sp>
        <p:nvSpPr>
          <p:cNvPr id="7" name="Abgerundetes Rechteck 6"/>
          <p:cNvSpPr/>
          <p:nvPr/>
        </p:nvSpPr>
        <p:spPr bwMode="auto">
          <a:xfrm>
            <a:off x="1151544" y="2162955"/>
            <a:ext cx="7290972" cy="1986141"/>
          </a:xfrm>
          <a:prstGeom prst="round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indent="0" algn="l">
              <a:buNone/>
            </a:pPr>
            <a:r>
              <a:rPr lang="fr-CH" sz="2400" dirty="0" smtClean="0"/>
              <a:t>La force est la capacité du système </a:t>
            </a:r>
            <a:r>
              <a:rPr lang="fr-CH" sz="2400" dirty="0" err="1" smtClean="0"/>
              <a:t>neuro-musculaire</a:t>
            </a:r>
            <a:r>
              <a:rPr lang="fr-CH" sz="2400" dirty="0" smtClean="0"/>
              <a:t> à vaincre ou contrecarrer une force. </a:t>
            </a:r>
            <a:endParaRPr lang="fr-CH" sz="2400" dirty="0"/>
          </a:p>
        </p:txBody>
      </p:sp>
    </p:spTree>
    <p:extLst>
      <p:ext uri="{BB962C8B-B14F-4D97-AF65-F5344CB8AC3E}">
        <p14:creationId xmlns:p14="http://schemas.microsoft.com/office/powerpoint/2010/main" val="2666650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268413" y="279400"/>
            <a:ext cx="7461250" cy="989013"/>
          </a:xfrm>
        </p:spPr>
        <p:txBody>
          <a:bodyPr/>
          <a:lstStyle/>
          <a:p>
            <a:r>
              <a:rPr lang="fr-CH" dirty="0" smtClean="0">
                <a:solidFill>
                  <a:srgbClr val="FF0000"/>
                </a:solidFill>
              </a:rPr>
              <a:t>Formes de </a:t>
            </a:r>
            <a:r>
              <a:rPr lang="fr-CH" dirty="0" smtClean="0"/>
              <a:t>force</a:t>
            </a:r>
            <a:endParaRPr lang="fr-CH" dirty="0"/>
          </a:p>
        </p:txBody>
      </p:sp>
      <p:sp>
        <p:nvSpPr>
          <p:cNvPr id="4" name="Line 15"/>
          <p:cNvSpPr>
            <a:spLocks noChangeShapeType="1"/>
          </p:cNvSpPr>
          <p:nvPr/>
        </p:nvSpPr>
        <p:spPr bwMode="auto">
          <a:xfrm>
            <a:off x="4662012" y="2601913"/>
            <a:ext cx="0" cy="466725"/>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5" name="Line 16"/>
          <p:cNvSpPr>
            <a:spLocks noChangeShapeType="1"/>
          </p:cNvSpPr>
          <p:nvPr/>
        </p:nvSpPr>
        <p:spPr bwMode="auto">
          <a:xfrm flipH="1">
            <a:off x="2654337" y="2617788"/>
            <a:ext cx="768350" cy="45085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8" name="Line 18"/>
          <p:cNvSpPr>
            <a:spLocks noChangeShapeType="1"/>
          </p:cNvSpPr>
          <p:nvPr/>
        </p:nvSpPr>
        <p:spPr bwMode="auto">
          <a:xfrm rot="16200000" flipV="1">
            <a:off x="5041937" y="4854575"/>
            <a:ext cx="546100" cy="406400"/>
          </a:xfrm>
          <a:prstGeom prst="line">
            <a:avLst/>
          </a:prstGeom>
          <a:noFill/>
          <a:ln w="381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endParaRPr lang="de-CH"/>
          </a:p>
        </p:txBody>
      </p:sp>
      <p:sp>
        <p:nvSpPr>
          <p:cNvPr id="9" name="Line 22"/>
          <p:cNvSpPr>
            <a:spLocks noChangeShapeType="1"/>
          </p:cNvSpPr>
          <p:nvPr/>
        </p:nvSpPr>
        <p:spPr bwMode="auto">
          <a:xfrm rot="16200000">
            <a:off x="3759237" y="4841875"/>
            <a:ext cx="546100" cy="431800"/>
          </a:xfrm>
          <a:prstGeom prst="line">
            <a:avLst/>
          </a:prstGeom>
          <a:noFill/>
          <a:ln w="381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endParaRPr lang="de-CH"/>
          </a:p>
        </p:txBody>
      </p:sp>
      <p:sp>
        <p:nvSpPr>
          <p:cNvPr id="10" name="Rechteck 9"/>
          <p:cNvSpPr/>
          <p:nvPr/>
        </p:nvSpPr>
        <p:spPr>
          <a:xfrm>
            <a:off x="3149783" y="1504950"/>
            <a:ext cx="3124200" cy="9159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de-CH" sz="1800" b="1" dirty="0" smtClean="0">
                <a:latin typeface="+mj-lt"/>
                <a:cs typeface="Arial" panose="020B0604020202020204" pitchFamily="34" charset="0"/>
              </a:rPr>
              <a:t>Force maximale</a:t>
            </a:r>
            <a:endParaRPr lang="de-CH" sz="1800" b="1" dirty="0">
              <a:latin typeface="+mj-lt"/>
              <a:cs typeface="Arial" panose="020B0604020202020204" pitchFamily="34" charset="0"/>
            </a:endParaRPr>
          </a:p>
          <a:p>
            <a:r>
              <a:rPr lang="fr-CH" altLang="fr-FR" sz="1800" dirty="0">
                <a:solidFill>
                  <a:schemeClr val="tx1"/>
                </a:solidFill>
                <a:sym typeface="Wingdings" panose="05000000000000000000" pitchFamily="2" charset="2"/>
              </a:rPr>
              <a:t>Déployer la plus grande</a:t>
            </a:r>
          </a:p>
          <a:p>
            <a:r>
              <a:rPr lang="fr-CH" altLang="fr-FR" sz="1800" dirty="0">
                <a:solidFill>
                  <a:schemeClr val="tx1"/>
                </a:solidFill>
                <a:sym typeface="Wingdings" panose="05000000000000000000" pitchFamily="2" charset="2"/>
              </a:rPr>
              <a:t>force possible</a:t>
            </a:r>
            <a:endParaRPr lang="fr-CH" altLang="fr-FR" sz="1800" dirty="0">
              <a:solidFill>
                <a:schemeClr val="tx1"/>
              </a:solidFill>
            </a:endParaRPr>
          </a:p>
        </p:txBody>
      </p:sp>
      <p:sp>
        <p:nvSpPr>
          <p:cNvPr id="11" name="Rechteck 10"/>
          <p:cNvSpPr/>
          <p:nvPr/>
        </p:nvSpPr>
        <p:spPr>
          <a:xfrm>
            <a:off x="431448" y="3267075"/>
            <a:ext cx="2820987" cy="1385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CH" sz="1800" b="1" dirty="0" smtClean="0">
                <a:latin typeface="+mj-lt"/>
                <a:cs typeface="Arial" panose="020B0604020202020204" pitchFamily="34" charset="0"/>
              </a:rPr>
              <a:t>Endurance-force</a:t>
            </a:r>
          </a:p>
          <a:p>
            <a:r>
              <a:rPr lang="fr-CH" altLang="fr-FR" sz="1800" dirty="0" smtClean="0">
                <a:solidFill>
                  <a:schemeClr val="tx1"/>
                </a:solidFill>
                <a:sym typeface="Wingdings" panose="05000000000000000000" pitchFamily="2" charset="2"/>
              </a:rPr>
              <a:t>Maintenir </a:t>
            </a:r>
            <a:r>
              <a:rPr lang="fr-CH" altLang="fr-FR" sz="1800" dirty="0">
                <a:solidFill>
                  <a:schemeClr val="tx1"/>
                </a:solidFill>
                <a:sym typeface="Wingdings" panose="05000000000000000000" pitchFamily="2" charset="2"/>
              </a:rPr>
              <a:t>un effort accru le plus longtemps possible</a:t>
            </a:r>
            <a:endParaRPr lang="fr-CH" altLang="fr-FR" sz="1800" dirty="0">
              <a:solidFill>
                <a:schemeClr val="tx1"/>
              </a:solidFill>
            </a:endParaRPr>
          </a:p>
        </p:txBody>
      </p:sp>
      <p:sp>
        <p:nvSpPr>
          <p:cNvPr id="12" name="Rechteck 11"/>
          <p:cNvSpPr/>
          <p:nvPr/>
        </p:nvSpPr>
        <p:spPr>
          <a:xfrm>
            <a:off x="3422687" y="3267075"/>
            <a:ext cx="2552700" cy="1385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CH" sz="1800" b="1" dirty="0" smtClean="0">
                <a:latin typeface="+mj-lt"/>
                <a:cs typeface="Arial" panose="020B0604020202020204" pitchFamily="34" charset="0"/>
              </a:rPr>
              <a:t>vitesse</a:t>
            </a:r>
          </a:p>
          <a:p>
            <a:pPr algn="ctr" eaLnBrk="0" hangingPunct="0">
              <a:defRPr/>
            </a:pPr>
            <a:r>
              <a:rPr lang="fr-CH" sz="1800" dirty="0" smtClean="0">
                <a:solidFill>
                  <a:schemeClr val="tx1"/>
                </a:solidFill>
                <a:latin typeface="+mj-lt"/>
                <a:cs typeface="Arial" panose="020B0604020202020204" pitchFamily="34" charset="0"/>
              </a:rPr>
              <a:t>Pouvoir mettre la force rapidement à disposition</a:t>
            </a:r>
            <a:endParaRPr lang="fr-CH" sz="1800" dirty="0">
              <a:solidFill>
                <a:schemeClr val="tx1"/>
              </a:solidFill>
              <a:latin typeface="+mj-lt"/>
              <a:cs typeface="Arial" panose="020B0604020202020204" pitchFamily="34" charset="0"/>
            </a:endParaRPr>
          </a:p>
        </p:txBody>
      </p:sp>
      <p:sp>
        <p:nvSpPr>
          <p:cNvPr id="13" name="Rechteck 12"/>
          <p:cNvSpPr/>
          <p:nvPr/>
        </p:nvSpPr>
        <p:spPr>
          <a:xfrm>
            <a:off x="6145639" y="3265488"/>
            <a:ext cx="2925763" cy="1385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de-CH" sz="1800" b="1" dirty="0" smtClean="0">
                <a:latin typeface="+mj-lt"/>
                <a:cs typeface="Arial" panose="020B0604020202020204" pitchFamily="34" charset="0"/>
              </a:rPr>
              <a:t>Force-</a:t>
            </a:r>
            <a:r>
              <a:rPr lang="de-CH" sz="1800" b="1" dirty="0" err="1" smtClean="0">
                <a:latin typeface="+mj-lt"/>
                <a:cs typeface="Arial" panose="020B0604020202020204" pitchFamily="34" charset="0"/>
              </a:rPr>
              <a:t>vitesse</a:t>
            </a:r>
            <a:endParaRPr lang="de-CH" sz="1800" b="1" dirty="0">
              <a:latin typeface="+mj-lt"/>
              <a:cs typeface="Arial" panose="020B0604020202020204" pitchFamily="34" charset="0"/>
            </a:endParaRPr>
          </a:p>
          <a:p>
            <a:pPr>
              <a:defRPr/>
            </a:pPr>
            <a:r>
              <a:rPr lang="fr-CH" sz="1800" dirty="0">
                <a:solidFill>
                  <a:schemeClr val="tx1"/>
                </a:solidFill>
              </a:rPr>
              <a:t>générer une impulsion de force dans un cycle étirement – raccourcissement</a:t>
            </a:r>
            <a:endParaRPr lang="de-CH" sz="1800" dirty="0">
              <a:solidFill>
                <a:schemeClr val="tx1"/>
              </a:solidFill>
              <a:latin typeface="+mj-lt"/>
              <a:cs typeface="Arial" panose="020B0604020202020204" pitchFamily="34" charset="0"/>
            </a:endParaRPr>
          </a:p>
        </p:txBody>
      </p:sp>
      <p:sp>
        <p:nvSpPr>
          <p:cNvPr id="14" name="Line 15"/>
          <p:cNvSpPr>
            <a:spLocks noChangeShapeType="1"/>
          </p:cNvSpPr>
          <p:nvPr/>
        </p:nvSpPr>
        <p:spPr bwMode="auto">
          <a:xfrm>
            <a:off x="6146838" y="2617788"/>
            <a:ext cx="622300" cy="45085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5" name="Rechteck 14"/>
          <p:cNvSpPr/>
          <p:nvPr/>
        </p:nvSpPr>
        <p:spPr>
          <a:xfrm>
            <a:off x="2386050" y="5462588"/>
            <a:ext cx="1862137" cy="6397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CH" sz="1800" b="1" dirty="0" smtClean="0">
                <a:latin typeface="+mj-lt"/>
                <a:cs typeface="Arial" panose="020B0604020202020204" pitchFamily="34" charset="0"/>
              </a:rPr>
              <a:t>Force réactive</a:t>
            </a:r>
            <a:endParaRPr lang="fr-CH" sz="1800" b="1" dirty="0">
              <a:latin typeface="+mj-lt"/>
              <a:cs typeface="Arial" panose="020B0604020202020204" pitchFamily="34" charset="0"/>
            </a:endParaRPr>
          </a:p>
        </p:txBody>
      </p:sp>
      <p:sp>
        <p:nvSpPr>
          <p:cNvPr id="16" name="Rechteck 15"/>
          <p:cNvSpPr/>
          <p:nvPr/>
        </p:nvSpPr>
        <p:spPr>
          <a:xfrm>
            <a:off x="5046700" y="5462588"/>
            <a:ext cx="1862137" cy="6397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de-CH" sz="1800" b="1" dirty="0" smtClean="0">
                <a:latin typeface="+mj-lt"/>
                <a:cs typeface="Arial" panose="020B0604020202020204" pitchFamily="34" charset="0"/>
              </a:rPr>
              <a:t>Force explosive</a:t>
            </a:r>
            <a:endParaRPr lang="de-CH" sz="1800" b="1" dirty="0">
              <a:latin typeface="+mj-lt"/>
              <a:cs typeface="Arial" panose="020B0604020202020204" pitchFamily="34" charset="0"/>
            </a:endParaRPr>
          </a:p>
        </p:txBody>
      </p:sp>
      <p:sp>
        <p:nvSpPr>
          <p:cNvPr id="2" name="Ellipse 1"/>
          <p:cNvSpPr/>
          <p:nvPr/>
        </p:nvSpPr>
        <p:spPr bwMode="auto">
          <a:xfrm>
            <a:off x="2951784" y="1195678"/>
            <a:ext cx="3488229" cy="1423214"/>
          </a:xfrm>
          <a:prstGeom prst="ellipse">
            <a:avLst/>
          </a:prstGeom>
          <a:noFill/>
          <a:ln w="38100" cap="flat" cmpd="sng" algn="ctr">
            <a:solidFill>
              <a:srgbClr val="ED181E"/>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
        <p:nvSpPr>
          <p:cNvPr id="17" name="Ellipse 16"/>
          <p:cNvSpPr/>
          <p:nvPr/>
        </p:nvSpPr>
        <p:spPr bwMode="auto">
          <a:xfrm>
            <a:off x="251424" y="3265954"/>
            <a:ext cx="3227743" cy="1423214"/>
          </a:xfrm>
          <a:prstGeom prst="ellipse">
            <a:avLst/>
          </a:prstGeom>
          <a:noFill/>
          <a:ln w="38100" cap="flat" cmpd="sng" algn="ctr">
            <a:solidFill>
              <a:srgbClr val="ED181E"/>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5394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heel(1)">
                                      <p:cBhvr>
                                        <p:cTn id="41" dur="2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heel(1)">
                                      <p:cBhvr>
                                        <p:cTn id="4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2"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268413" y="279400"/>
            <a:ext cx="7461250" cy="989013"/>
          </a:xfrm>
        </p:spPr>
        <p:txBody>
          <a:bodyPr/>
          <a:lstStyle/>
          <a:p>
            <a:r>
              <a:rPr lang="fr-CH" dirty="0" smtClean="0"/>
              <a:t>Force  – dans quel but?</a:t>
            </a:r>
            <a:endParaRPr lang="fr-CH" dirty="0"/>
          </a:p>
        </p:txBody>
      </p:sp>
      <p:sp>
        <p:nvSpPr>
          <p:cNvPr id="4" name="Abgerundetes Rechteck 3"/>
          <p:cNvSpPr/>
          <p:nvPr/>
        </p:nvSpPr>
        <p:spPr>
          <a:xfrm>
            <a:off x="5580062" y="1898796"/>
            <a:ext cx="3132489" cy="3185967"/>
          </a:xfrm>
          <a:prstGeom prst="round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355600" eaLnBrk="0" hangingPunct="0">
              <a:defRPr/>
            </a:pPr>
            <a:r>
              <a:rPr lang="fr-CH" dirty="0" smtClean="0">
                <a:latin typeface="Arial" panose="020B0604020202020204" pitchFamily="34" charset="0"/>
                <a:cs typeface="Arial" panose="020B0604020202020204" pitchFamily="34" charset="0"/>
              </a:rPr>
              <a:t>	</a:t>
            </a:r>
            <a:r>
              <a:rPr lang="fr-CH" sz="2000" b="1" dirty="0" smtClean="0">
                <a:solidFill>
                  <a:schemeClr val="tx1"/>
                </a:solidFill>
                <a:latin typeface="Arial" panose="020B0604020202020204" pitchFamily="34" charset="0"/>
                <a:cs typeface="Arial" panose="020B0604020202020204" pitchFamily="34" charset="0"/>
              </a:rPr>
              <a:t>qualité de vie</a:t>
            </a:r>
          </a:p>
          <a:p>
            <a:pPr algn="l" defTabSz="355600">
              <a:spcBef>
                <a:spcPts val="1200"/>
              </a:spcBef>
              <a:defRPr/>
            </a:pPr>
            <a:r>
              <a:rPr lang="fr-CH" dirty="0" smtClean="0">
                <a:solidFill>
                  <a:schemeClr val="tx1"/>
                </a:solidFill>
                <a:latin typeface="Arial" panose="020B0604020202020204" pitchFamily="34" charset="0"/>
                <a:cs typeface="Arial" panose="020B0604020202020204" pitchFamily="34" charset="0"/>
              </a:rPr>
              <a:t>	</a:t>
            </a:r>
            <a:r>
              <a:rPr lang="fr-CH" sz="1600" dirty="0" smtClean="0">
                <a:solidFill>
                  <a:schemeClr val="tx1"/>
                </a:solidFill>
                <a:latin typeface="Arial" panose="020B0604020202020204" pitchFamily="34" charset="0"/>
                <a:cs typeface="Arial" panose="020B0604020202020204" pitchFamily="34" charset="0"/>
              </a:rPr>
              <a:t>confiance en soi et force    	mentale </a:t>
            </a:r>
          </a:p>
          <a:p>
            <a:pPr algn="l" defTabSz="355600" eaLnBrk="0" hangingPunct="0">
              <a:spcBef>
                <a:spcPts val="1200"/>
              </a:spcBef>
              <a:defRPr/>
            </a:pPr>
            <a:r>
              <a:rPr lang="fr-CH" sz="1600" dirty="0" smtClean="0">
                <a:solidFill>
                  <a:schemeClr val="tx1"/>
                </a:solidFill>
                <a:latin typeface="Arial" panose="020B0604020202020204" pitchFamily="34" charset="0"/>
                <a:cs typeface="Arial" panose="020B0604020202020204" pitchFamily="34" charset="0"/>
              </a:rPr>
              <a:t>	attractivité et attitude 	quotidienne 	</a:t>
            </a:r>
            <a:endParaRPr lang="fr-CH" dirty="0">
              <a:solidFill>
                <a:schemeClr val="tx1"/>
              </a:solidFill>
              <a:latin typeface="Arial" panose="020B0604020202020204" pitchFamily="34" charset="0"/>
              <a:cs typeface="Arial" panose="020B0604020202020204" pitchFamily="34" charset="0"/>
            </a:endParaRPr>
          </a:p>
        </p:txBody>
      </p:sp>
      <p:sp>
        <p:nvSpPr>
          <p:cNvPr id="7" name="Richtungspfeil 6"/>
          <p:cNvSpPr/>
          <p:nvPr/>
        </p:nvSpPr>
        <p:spPr>
          <a:xfrm>
            <a:off x="1295401" y="1718772"/>
            <a:ext cx="4284662" cy="3690492"/>
          </a:xfrm>
          <a:prstGeom prst="homePlat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l" eaLnBrk="0" hangingPunct="0">
              <a:lnSpc>
                <a:spcPct val="90000"/>
              </a:lnSpc>
              <a:spcBef>
                <a:spcPts val="1200"/>
              </a:spcBef>
              <a:buFont typeface="Arial" panose="020B0604020202020204" pitchFamily="34" charset="0"/>
              <a:buChar char="•"/>
              <a:tabLst>
                <a:tab pos="5295900" algn="l"/>
                <a:tab pos="5743575" algn="r"/>
              </a:tabLst>
              <a:defRPr/>
            </a:pPr>
            <a:r>
              <a:rPr lang="fr-CH" altLang="de-DE" sz="1600" dirty="0" smtClean="0">
                <a:solidFill>
                  <a:schemeClr val="tx1"/>
                </a:solidFill>
                <a:latin typeface="Arial" panose="020B0604020202020204" pitchFamily="34" charset="0"/>
                <a:cs typeface="Arial" panose="020B0604020202020204" pitchFamily="34" charset="0"/>
              </a:rPr>
              <a:t>Capacité de contraction            et étirement</a:t>
            </a:r>
          </a:p>
          <a:p>
            <a:pPr marL="285750" indent="-285750" algn="l" eaLnBrk="0" hangingPunct="0">
              <a:lnSpc>
                <a:spcPct val="90000"/>
              </a:lnSpc>
              <a:spcBef>
                <a:spcPts val="1200"/>
              </a:spcBef>
              <a:buFont typeface="Arial" panose="020B0604020202020204" pitchFamily="34" charset="0"/>
              <a:buChar char="•"/>
              <a:tabLst>
                <a:tab pos="5295900" algn="l"/>
                <a:tab pos="5743575" algn="r"/>
              </a:tabLst>
              <a:defRPr/>
            </a:pPr>
            <a:r>
              <a:rPr lang="fr-CH" altLang="de-DE" sz="1600" dirty="0" smtClean="0">
                <a:solidFill>
                  <a:schemeClr val="tx1"/>
                </a:solidFill>
                <a:latin typeface="Arial" panose="020B0604020202020204" pitchFamily="34" charset="0"/>
                <a:cs typeface="Arial" panose="020B0604020202020204" pitchFamily="34" charset="0"/>
              </a:rPr>
              <a:t>Augmentation de la masse corporelle active                        </a:t>
            </a:r>
            <a:r>
              <a:rPr lang="fr-CH" altLang="de-DE" sz="1600" dirty="0" smtClean="0">
                <a:solidFill>
                  <a:schemeClr val="tx1"/>
                </a:solidFill>
                <a:latin typeface="Arial" panose="020B0604020202020204" pitchFamily="34" charset="0"/>
                <a:cs typeface="Arial" panose="020B0604020202020204" pitchFamily="34" charset="0"/>
                <a:sym typeface="Wingdings" panose="05000000000000000000" pitchFamily="2" charset="2"/>
              </a:rPr>
              <a:t> + grande consommation d’énergie</a:t>
            </a:r>
            <a:endParaRPr lang="fr-CH" altLang="de-DE" sz="1600" dirty="0" smtClean="0">
              <a:solidFill>
                <a:schemeClr val="tx1"/>
              </a:solidFill>
              <a:latin typeface="Arial" panose="020B0604020202020204" pitchFamily="34" charset="0"/>
              <a:cs typeface="Arial" panose="020B0604020202020204" pitchFamily="34" charset="0"/>
            </a:endParaRPr>
          </a:p>
          <a:p>
            <a:pPr marL="285750" indent="-285750" algn="l" eaLnBrk="0" hangingPunct="0">
              <a:lnSpc>
                <a:spcPct val="90000"/>
              </a:lnSpc>
              <a:spcBef>
                <a:spcPts val="1200"/>
              </a:spcBef>
              <a:buFont typeface="Arial" panose="020B0604020202020204" pitchFamily="34" charset="0"/>
              <a:buChar char="•"/>
              <a:tabLst>
                <a:tab pos="5295900" algn="l"/>
                <a:tab pos="5743575" algn="r"/>
              </a:tabLst>
              <a:defRPr/>
            </a:pPr>
            <a:r>
              <a:rPr lang="fr-CH" altLang="de-DE" sz="1600" dirty="0" smtClean="0">
                <a:solidFill>
                  <a:schemeClr val="tx1"/>
                </a:solidFill>
                <a:latin typeface="Arial" panose="020B0604020202020204" pitchFamily="34" charset="0"/>
                <a:cs typeface="Arial" panose="020B0604020202020204" pitchFamily="34" charset="0"/>
              </a:rPr>
              <a:t>Tolérance à l’effort et résistance aux blessures</a:t>
            </a:r>
          </a:p>
          <a:p>
            <a:pPr marL="285750" indent="-285750" algn="l" eaLnBrk="0" hangingPunct="0">
              <a:lnSpc>
                <a:spcPct val="90000"/>
              </a:lnSpc>
              <a:spcBef>
                <a:spcPts val="1200"/>
              </a:spcBef>
              <a:buFont typeface="Arial" panose="020B0604020202020204" pitchFamily="34" charset="0"/>
              <a:buChar char="•"/>
              <a:tabLst>
                <a:tab pos="5295900" algn="l"/>
                <a:tab pos="5743575" algn="r"/>
              </a:tabLst>
              <a:defRPr/>
            </a:pPr>
            <a:r>
              <a:rPr lang="fr-CH" altLang="de-DE" sz="1600" dirty="0" smtClean="0">
                <a:solidFill>
                  <a:schemeClr val="tx1"/>
                </a:solidFill>
                <a:latin typeface="Arial" panose="020B0604020202020204" pitchFamily="34" charset="0"/>
                <a:cs typeface="Arial" panose="020B0604020202020204" pitchFamily="34" charset="0"/>
              </a:rPr>
              <a:t>Stabilité du tronc et des articulations</a:t>
            </a:r>
          </a:p>
          <a:p>
            <a:pPr marL="285750" indent="-285750" algn="l" eaLnBrk="0" hangingPunct="0">
              <a:lnSpc>
                <a:spcPct val="90000"/>
              </a:lnSpc>
              <a:spcBef>
                <a:spcPts val="1200"/>
              </a:spcBef>
              <a:buFont typeface="Arial" panose="020B0604020202020204" pitchFamily="34" charset="0"/>
              <a:buChar char="•"/>
              <a:tabLst>
                <a:tab pos="5295900" algn="l"/>
                <a:tab pos="5743575" algn="r"/>
              </a:tabLst>
              <a:defRPr/>
            </a:pPr>
            <a:r>
              <a:rPr lang="fr-CH" altLang="de-DE" sz="1600" dirty="0" smtClean="0">
                <a:solidFill>
                  <a:schemeClr val="tx1"/>
                </a:solidFill>
                <a:latin typeface="Arial" panose="020B0604020202020204" pitchFamily="34" charset="0"/>
                <a:cs typeface="Arial" panose="020B0604020202020204" pitchFamily="34" charset="0"/>
              </a:rPr>
              <a:t>Augmentation de la densité osseuse: prophylaxie de l’ostéoporose</a:t>
            </a:r>
          </a:p>
        </p:txBody>
      </p:sp>
    </p:spTree>
    <p:extLst>
      <p:ext uri="{BB962C8B-B14F-4D97-AF65-F5344CB8AC3E}">
        <p14:creationId xmlns:p14="http://schemas.microsoft.com/office/powerpoint/2010/main" val="497476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_PST_A_METAPLANUNG">
  <a:themeElements>
    <a:clrScheme name="Master_PST_A_METAPLANU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_PST_A_METAPLANUN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CC"/>
        </a:solidFill>
        <a:ln w="12700" cap="flat" cmpd="sng" algn="ctr">
          <a:solidFill>
            <a:schemeClr val="tx1"/>
          </a:solidFill>
          <a:prstDash val="solid"/>
          <a:round/>
          <a:headEnd type="none" w="med" len="med"/>
          <a:tailEnd type="none" w="med" len="med"/>
        </a:ln>
        <a:effectLst/>
      </a:spPr>
      <a:bodyPr vert="horz" wrap="square" lIns="91431" tIns="45715" rIns="91431" bIns="45715"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CH"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CC"/>
        </a:solidFill>
        <a:ln w="12700" cap="flat" cmpd="sng" algn="ctr">
          <a:solidFill>
            <a:schemeClr val="tx1"/>
          </a:solidFill>
          <a:prstDash val="solid"/>
          <a:round/>
          <a:headEnd type="none" w="med" len="med"/>
          <a:tailEnd type="none" w="med" len="med"/>
        </a:ln>
        <a:effectLst/>
      </a:spPr>
      <a:bodyPr vert="horz" wrap="square" lIns="91431" tIns="45715" rIns="91431" bIns="45715"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CH" sz="1200" b="0" i="0" u="none" strike="noStrike" cap="none" normalizeH="0" baseline="0" smtClean="0">
            <a:ln>
              <a:noFill/>
            </a:ln>
            <a:solidFill>
              <a:schemeClr val="tx1"/>
            </a:solidFill>
            <a:effectLst/>
            <a:latin typeface="Arial" charset="0"/>
          </a:defRPr>
        </a:defPPr>
      </a:lstStyle>
    </a:lnDef>
  </a:objectDefaults>
  <a:extraClrSchemeLst>
    <a:extraClrScheme>
      <a:clrScheme name="Master_PST_A_METAPLANU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PST_A_METAPLANU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PST_A_METAPLANU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PST_A_METAPLANU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PST_A_METAPLANU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PST_A_METAPLANU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PST_A_METAPLANUN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PST_A_METAPLANU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PST_A_METAPLANU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PST_A_METAPLANU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PST_A_METAPLANU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PST_A_METAPLANU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4135</Words>
  <Application>Microsoft Office PowerPoint</Application>
  <PresentationFormat>Bildschirmpräsentation (4:3)</PresentationFormat>
  <Paragraphs>631</Paragraphs>
  <Slides>32</Slides>
  <Notes>31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32</vt:i4>
      </vt:variant>
    </vt:vector>
  </HeadingPairs>
  <TitlesOfParts>
    <vt:vector size="38" baseType="lpstr">
      <vt:lpstr>Arial</vt:lpstr>
      <vt:lpstr>Arial Narrow</vt:lpstr>
      <vt:lpstr>Calibri</vt:lpstr>
      <vt:lpstr>Times New Roman</vt:lpstr>
      <vt:lpstr>Wingdings</vt:lpstr>
      <vt:lpstr>Master_PST_A_METAPLANUNG</vt:lpstr>
      <vt:lpstr>PowerPoint-Präsentation</vt:lpstr>
      <vt:lpstr>Le sport: plus qu’une activité de loisirs pertinente </vt:lpstr>
      <vt:lpstr>Il n’est jamais trop tard pour reprendre une activité physique! </vt:lpstr>
      <vt:lpstr>Processus d’entraînement</vt:lpstr>
      <vt:lpstr>Facteurs de la capacité de performance</vt:lpstr>
      <vt:lpstr>le potentiel de condition physique</vt:lpstr>
      <vt:lpstr>force – définition</vt:lpstr>
      <vt:lpstr>Formes de force</vt:lpstr>
      <vt:lpstr>Force  – dans quel but?</vt:lpstr>
      <vt:lpstr>Force – comment?</vt:lpstr>
      <vt:lpstr>Le potentiel de condition physique</vt:lpstr>
      <vt:lpstr>Endurance – définition</vt:lpstr>
      <vt:lpstr>Différentes formes d’endurance </vt:lpstr>
      <vt:lpstr>Endurance – production d’énergie</vt:lpstr>
      <vt:lpstr>PowerPoint-Präsentation</vt:lpstr>
      <vt:lpstr>Endurance – comment?</vt:lpstr>
      <vt:lpstr>Endurance –  Dosage et contrôle de la charge</vt:lpstr>
      <vt:lpstr>Endurance –  déterminer sa fréquence cardiaque maximale</vt:lpstr>
      <vt:lpstr>PowerPoint-Präsentation</vt:lpstr>
      <vt:lpstr>Périodicité </vt:lpstr>
      <vt:lpstr>Contenus – leçons de 90 min </vt:lpstr>
      <vt:lpstr>Contenus – leçons de 30 minutes</vt:lpstr>
      <vt:lpstr>Équipement</vt:lpstr>
      <vt:lpstr>A prendre en considération</vt:lpstr>
      <vt:lpstr>Comportement</vt:lpstr>
      <vt:lpstr>Blessures due au sport</vt:lpstr>
      <vt:lpstr>Dispenses</vt:lpstr>
      <vt:lpstr>Récupération</vt:lpstr>
      <vt:lpstr>Pyramide alimentaire </vt:lpstr>
      <vt:lpstr>PowerPoint-Präsentation</vt:lpstr>
      <vt:lpstr>Motivation</vt:lpstr>
      <vt:lpstr>Literaturverzeichnis</vt:lpstr>
    </vt:vector>
  </TitlesOfParts>
  <Company>BURAUT VBS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Lörtscher Jacques PSTA</dc:creator>
  <cp:lastModifiedBy>Walther Lukas LVBGRABC</cp:lastModifiedBy>
  <cp:revision>844</cp:revision>
  <cp:lastPrinted>2017-03-21T10:18:51Z</cp:lastPrinted>
  <dcterms:created xsi:type="dcterms:W3CDTF">2006-06-22T13:26:33Z</dcterms:created>
  <dcterms:modified xsi:type="dcterms:W3CDTF">2018-10-11T14:09:27Z</dcterms:modified>
</cp:coreProperties>
</file>